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257" r:id="rId3"/>
    <p:sldId id="260" r:id="rId4"/>
    <p:sldId id="366" r:id="rId5"/>
    <p:sldId id="351" r:id="rId6"/>
    <p:sldId id="258" r:id="rId7"/>
    <p:sldId id="359" r:id="rId8"/>
    <p:sldId id="357" r:id="rId9"/>
    <p:sldId id="384" r:id="rId10"/>
    <p:sldId id="347" r:id="rId11"/>
    <p:sldId id="354" r:id="rId12"/>
    <p:sldId id="360" r:id="rId13"/>
    <p:sldId id="338" r:id="rId14"/>
    <p:sldId id="341" r:id="rId15"/>
    <p:sldId id="348" r:id="rId16"/>
    <p:sldId id="361" r:id="rId17"/>
    <p:sldId id="342" r:id="rId18"/>
    <p:sldId id="310" r:id="rId19"/>
    <p:sldId id="363" r:id="rId20"/>
    <p:sldId id="378" r:id="rId21"/>
    <p:sldId id="362" r:id="rId22"/>
    <p:sldId id="343" r:id="rId23"/>
    <p:sldId id="379" r:id="rId24"/>
    <p:sldId id="380" r:id="rId25"/>
    <p:sldId id="381" r:id="rId26"/>
    <p:sldId id="382" r:id="rId27"/>
    <p:sldId id="383" r:id="rId28"/>
    <p:sldId id="355" r:id="rId29"/>
    <p:sldId id="364" r:id="rId30"/>
    <p:sldId id="365" r:id="rId31"/>
    <p:sldId id="390" r:id="rId32"/>
    <p:sldId id="387" r:id="rId33"/>
    <p:sldId id="375" r:id="rId34"/>
    <p:sldId id="356" r:id="rId35"/>
    <p:sldId id="309" r:id="rId36"/>
    <p:sldId id="385" r:id="rId37"/>
    <p:sldId id="38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E90"/>
    <a:srgbClr val="CDCDCD"/>
    <a:srgbClr val="4D777B"/>
    <a:srgbClr val="223436"/>
    <a:srgbClr val="222B36"/>
    <a:srgbClr val="2D3847"/>
    <a:srgbClr val="2F2A46"/>
    <a:srgbClr val="0099CC"/>
    <a:srgbClr val="AAA8A8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77091" autoAdjust="0"/>
  </p:normalViewPr>
  <p:slideViewPr>
    <p:cSldViewPr snapToGrid="0">
      <p:cViewPr varScale="1">
        <p:scale>
          <a:sx n="64" d="100"/>
          <a:sy n="64" d="100"/>
        </p:scale>
        <p:origin x="90" y="42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50F83EF-2A06-1F4B-DC75-994B9F84B9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33B93-9714-D632-F9CC-07FE8EB454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3DBBE-F8B4-4A88-A9CC-E6F38066915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F88AB2-5732-3C9F-EBB3-A14D452649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FEDDF3-5C5D-FECA-BA9D-5C78919DB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C99C-2046-44E1-B4F9-E3B24D5C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659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52D01-EA1D-43CC-AE3A-E224EA481288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631C1-5C79-407D-9CCC-6FFBDE13C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80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0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한번만 치면 자동으로 끝까지 </a:t>
            </a:r>
            <a:r>
              <a:rPr lang="ko-KR" altLang="en-US" dirty="0" err="1"/>
              <a:t>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주별 제품 생산 예측</a:t>
            </a:r>
            <a:r>
              <a:rPr lang="en-US" altLang="ko-KR" dirty="0"/>
              <a:t>&gt;&gt;</a:t>
            </a:r>
          </a:p>
          <a:p>
            <a:r>
              <a:rPr lang="en-US" altLang="ko-KR" dirty="0"/>
              <a:t>Week</a:t>
            </a:r>
            <a:r>
              <a:rPr lang="ko-KR" altLang="en-US" dirty="0"/>
              <a:t>주에 대한 생산량의 합계 및 제품별 생산량의 추세입니다</a:t>
            </a:r>
            <a:r>
              <a:rPr lang="en-US" altLang="ko-KR" dirty="0"/>
              <a:t>.</a:t>
            </a:r>
            <a:r>
              <a:rPr lang="ko-KR" altLang="en-US" dirty="0"/>
              <a:t>제품별 생산량 패널의 경우</a:t>
            </a:r>
            <a:r>
              <a:rPr lang="en-US" altLang="ko-KR" dirty="0"/>
              <a:t>:</a:t>
            </a:r>
            <a:r>
              <a:rPr lang="ko-KR" altLang="en-US" dirty="0"/>
              <a:t>색상이 생산량의 세부 정보를 표시합니다</a:t>
            </a:r>
            <a:r>
              <a:rPr lang="en-US" altLang="ko-KR" dirty="0"/>
              <a:t>. Null</a:t>
            </a:r>
            <a:r>
              <a:rPr lang="ko-KR" altLang="en-US" dirty="0"/>
              <a:t>이 아닌 값만 유지하는 제품별 생산량에 대한 뷰가 </a:t>
            </a:r>
            <a:r>
              <a:rPr lang="ko-KR" altLang="en-US" dirty="0" err="1"/>
              <a:t>필터링되었습니다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제품별 예측 </a:t>
            </a:r>
            <a:r>
              <a:rPr lang="ko-KR" altLang="en-US" dirty="0" err="1"/>
              <a:t>수주량</a:t>
            </a:r>
            <a:r>
              <a:rPr lang="en-US" altLang="ko-KR" dirty="0"/>
              <a:t>&gt;&gt;</a:t>
            </a:r>
          </a:p>
          <a:p>
            <a:r>
              <a:rPr lang="ko-KR" altLang="en-US" dirty="0"/>
              <a:t>각 </a:t>
            </a:r>
            <a:r>
              <a:rPr lang="en-US" altLang="ko-KR" dirty="0" err="1"/>
              <a:t>Prodname</a:t>
            </a:r>
            <a:r>
              <a:rPr lang="en-US" altLang="ko-KR" dirty="0"/>
              <a:t>(</a:t>
            </a:r>
            <a:r>
              <a:rPr lang="ko-KR" altLang="en-US" dirty="0"/>
              <a:t>으</a:t>
            </a:r>
            <a:r>
              <a:rPr lang="en-US" altLang="ko-KR" dirty="0"/>
              <a:t>)</a:t>
            </a:r>
            <a:r>
              <a:rPr lang="ko-KR" altLang="en-US" dirty="0"/>
              <a:t>로 생산량의 합계입니다</a:t>
            </a:r>
            <a:r>
              <a:rPr lang="en-US" altLang="ko-KR" dirty="0"/>
              <a:t>.</a:t>
            </a:r>
            <a:r>
              <a:rPr lang="ko-KR" altLang="en-US" dirty="0"/>
              <a:t>색상이 </a:t>
            </a:r>
            <a:r>
              <a:rPr lang="en-US" altLang="ko-KR" dirty="0" err="1"/>
              <a:t>Prodname</a:t>
            </a:r>
            <a:r>
              <a:rPr lang="ko-KR" altLang="en-US" dirty="0"/>
              <a:t>의 세부 정보를 표시합니다</a:t>
            </a:r>
            <a:r>
              <a:rPr lang="en-US" altLang="ko-KR" dirty="0"/>
              <a:t>.</a:t>
            </a:r>
            <a:r>
              <a:rPr lang="ko-KR" altLang="en-US" dirty="0"/>
              <a:t>마크에 레이블이 생산량의 합계에 의해 지정되었습니다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2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주별 원자재 사용량 예측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원자재명별로</a:t>
            </a:r>
            <a:r>
              <a:rPr lang="ko-KR" altLang="en-US" dirty="0"/>
              <a:t> 구분된 </a:t>
            </a:r>
            <a:r>
              <a:rPr lang="ko-KR" altLang="en-US" dirty="0" err="1"/>
              <a:t>주별에</a:t>
            </a:r>
            <a:r>
              <a:rPr lang="ko-KR" altLang="en-US" dirty="0"/>
              <a:t> 대한 원자재 사용량예측의 차트입니다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25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85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8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769554-863E-4625-B931-5F9CA891F8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43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16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07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04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76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31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쉽게 말하면 이런 시스템이고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3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APS</a:t>
            </a:r>
            <a:r>
              <a:rPr lang="ko-KR" altLang="en-US" dirty="0"/>
              <a:t>시스템은 어떻게 적용이 되나</a:t>
            </a:r>
            <a:r>
              <a:rPr lang="en-US" altLang="ko-KR" dirty="0"/>
              <a:t>? 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적용이 될 예정이다 등등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엔터는</a:t>
            </a:r>
            <a:r>
              <a:rPr lang="ko-KR" altLang="en-US" dirty="0"/>
              <a:t> 한번만 해도 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36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567-B583-42D2-93E3-EEE992945B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92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9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8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2C7B9-3EFB-A2D0-16DE-A398A02F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0611EA-9174-C6B9-5A37-B4D86290C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8141D-46E6-B15A-EFFD-51E11AF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CD24-6B03-4492-A6A8-D8CCFE8063C8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2146-035D-8CFD-421F-987522BF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87954-F71A-BEE9-1C89-2927DC0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0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F85CB-5A3A-CB3C-F241-0D0E0181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E4CB84-B256-E655-8AC1-65239C9A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FA70B-493A-A668-4BD5-69B37FD0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8BCA-3194-4323-8A40-E41230366364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26100-4E42-C386-78E0-A8B2274E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CF9EC-6AAE-DD5C-3DC9-42BA3D82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6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D70969-56DC-0CE2-BCAE-6230E5ABE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A9FB6C-BB40-BC13-3AB8-574F72354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8F3B3-B122-5B32-2BCE-FA22AB7E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F3C2-4C69-43AF-B518-EE0760939996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745BB-2190-4725-0DDD-EE20F34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CD3B2-B244-2D93-770B-D33CC5F3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C29D2-641F-76A3-0AC3-1571DFDA5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F2CFC-1C24-C3B5-A730-E539D68C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C3A51-D8E6-CDD3-13A7-2C3135CB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D8297-2C5A-328F-9D32-2AB58370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E2180-6DDA-398A-B071-E507C16B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7EC5F-4E42-EC41-BD68-01917F75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8C37F-5047-68E8-8058-BDA22581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B5BAA-25A2-2641-9EC0-A06C62C9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66AC3-2253-56A1-4792-4F6306F2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3EB-70E8-0117-D5B4-5302ACC8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0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3F891-DA36-60DC-B450-20B7CB83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0A24B-9917-4063-72D6-779F775D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EB865-1EED-8566-570B-8660F22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E452C-5EC7-7F4D-9334-B7458217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26D99-2CC4-89B9-F899-4F6FE4EF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4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0145D-BF02-C6F4-F8C3-B3EA6368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AFBE5-1971-512C-9D02-82DE1C535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45E81F-60AC-8CFB-0BCB-50F69F27D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4F9A91-4F30-FCD8-5434-7A7E6992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14D98-C8A2-1B23-9EF9-8FD729EF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7BE6D-D99F-40A8-88B8-D6ED4D1B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5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6A73E-A9CF-A12C-55BB-79256227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DBD96-9664-EB12-7B35-B2ECFA398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1A7277-5E90-427F-D3B0-C6EF4F1F7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935D9C-3F53-5C7D-A227-F18B14BC4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1CE9F-2CC6-5523-17C0-5D64668F9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6ABBF6-CB49-3C76-5088-59C9544E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C06CE0-F459-2CDB-52BE-E4521F33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838382-A41D-4357-C4CB-F9678C3F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906A-7A3B-71BE-3CE3-98625716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2F9AE-49CC-6569-F779-C3F23F36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EE1598-603F-E760-7FA9-818FFDDB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329A5-012E-5FDF-11EA-CFE432B2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4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ABB5DD-D0F3-0EBB-77A7-EE584C3D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06215-BB2A-961E-E226-6A17C0C7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0EB3B-56F4-C463-1E0C-7E0ACD37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75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8DFB8-20EA-C4D4-EEBB-61106F5C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1ED6-B20B-AC77-2E10-88AB695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DD2B41-26D5-A11E-2498-5153201F1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7FD92-A747-FBB0-9A00-2C68C262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C355F-B0C2-5B67-B31B-FBEE5F17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8AD117-4FFF-68EB-96DF-79E59CB7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1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CB7CA-D4C5-21A8-7B30-52DB2B3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C5551-17C0-B7D7-EC88-6D883C05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3E660-670A-9CD4-599C-D0F77578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8419-EBEE-4BBA-AC90-2896F022E6C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CD8C9-3196-7665-D864-27959D07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84C96-A0CB-E82C-127B-8F18EB98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67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BA1C9-18B4-5B86-C25C-FC86D193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6FDBA1-78B9-7B2E-FF7F-30CE323BA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81E84C-9302-57EB-2774-D92BE168F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77859-6988-8396-D3E3-CBF5AE1E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7906E-FE16-1BB3-F49C-8A6A2D4D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29A49E-C604-4B9A-5551-ACD87161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906F-2B63-C754-D11E-E5693E3A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824FC9-AEF6-7406-C640-EFF76F717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248D-5810-DAAE-4837-11289045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3E49D5-FE43-C052-5F50-D369724C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E3ACC-51E8-10A9-E348-81350C2A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7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42F7BF-B7FB-08CC-CF5C-773920E15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304000-43FD-470A-C13B-9D78B9B04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C1C87-8E75-55B4-83F8-CE72A3E8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67345-CA58-9FAF-B163-2DD8F922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323BD-1E25-1210-429F-A610B68F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0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B0137-9A0D-098B-25D9-B67E540C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39647-AE8E-C6E2-4EEC-5CEF46F70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92BAE7-E4CA-2140-0F2E-77AF0433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C78D-57F8-4B2F-B6E5-6487CF254AC4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B726C-DDEA-D74A-968D-41C02CCF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150B3-27DD-F107-2E86-788F26BF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9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FE677-28F1-90FD-8D0E-1B3CD76A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E25AA-D43C-3118-89AF-D857DF948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0446D-9AFE-7A97-465C-30237CB56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4CB19-37FD-56B7-C432-CBFA07645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D5A08-7CD1-4909-9671-B12362E3BC2B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4B7F80-5B41-C4B4-DC62-9D1CD463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E9F37-0394-175A-59CC-8AF84ABE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D1EAF-7CEF-48F6-A57A-78324B02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11EA06-0B47-7802-4E8C-0EFB3C331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2B1DC1-E021-4CAE-2798-90E33ED6A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2F7CAB-AE00-7452-9B46-DA1C14DC7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0C509F-9FCA-1977-71E7-A0A3B783E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76258C-1788-0347-5543-4CA5801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6210-7B7F-4AF6-AB8E-010FD312E80D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205D93-4BD4-0D30-352B-19EE39B2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C311BF-B424-2551-149E-DE5D5092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5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B926C-9C9F-31A4-7EEA-593C384A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5D3A86-9490-ADED-74CA-85FA67C6D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0053-3B51-4B0C-9F90-6AF5D9DD4BE6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FD55F-5603-8412-48F2-52AFA597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22488C-725C-FAB3-EC1D-4DB03FAE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28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CBF68C-7E61-DF25-2097-624DDD59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D783-EC2A-40BA-A48A-96F351DA25E5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C4B4D3-8393-74FC-E4D9-6EF2F093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E6038-111A-C2C6-28BA-AD4DCF20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39D3C-C423-B606-C0D5-256DB3B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F12F5-4C9A-A608-C1F2-5BFFBDBC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EE6A6-4EE0-5DE4-6C37-3D772AB13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8C087C-3FC3-6DF2-FE7C-F9A7F446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AA6D-E01D-41F4-8D9C-5D07B1B3B649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CB26C1-7BE3-A858-5590-CCFE822F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276D5-FA15-678C-87F8-4B159DC8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D7991-4DDA-DF50-F708-D4B817FE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4975D-F7DA-A7FF-29D9-A5DAEB022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60FF9-0C7A-7F57-D373-4A3DF659B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E88559-7C02-95F9-2E9C-995A093F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7EE1-EDC0-40A3-9F17-D8098155292B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E47B87-BF07-3B14-E803-4995A5DC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FA28A-376F-04A6-12FB-CC3A71BD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1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8DB1F-F43C-449D-85ED-074CAE7C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17C54C-1264-0E17-D1E8-90B95FBD4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86FCC-6B9F-BD6E-4B8F-8739ABA35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FC092-AC24-4512-8F83-EDF4AA9E275E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AFA8F-F91B-7B65-2394-85725C025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678F1-7DC8-2B1B-69C5-1B5D303A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43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4BF636-C9CD-B9BA-F0B7-27A8EA28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C200A-64D7-47D8-F353-CA1440B09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8D648-BB54-87CE-F7FB-952F31637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FBBFB-1377-CE93-E5B2-0C392CA52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0BA5E-3D7B-2C6F-8F3F-920E97DB3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3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fif"/><Relationship Id="rId13" Type="http://schemas.openxmlformats.org/officeDocument/2006/relationships/image" Target="../media/image79.png"/><Relationship Id="rId18" Type="http://schemas.openxmlformats.org/officeDocument/2006/relationships/image" Target="../media/image84.jpe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2.png"/><Relationship Id="rId20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jf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microsoft.com/office/2007/relationships/hdphoto" Target="../media/hdphoto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92.png"/><Relationship Id="rId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lm.automation.siemens.com/global/ko/our-story/customers/chocolates-valor/57054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13BDE-889F-72EE-DB00-193BD14BE3E4}"/>
              </a:ext>
            </a:extLst>
          </p:cNvPr>
          <p:cNvCxnSpPr>
            <a:cxnSpLocks/>
          </p:cNvCxnSpPr>
          <p:nvPr/>
        </p:nvCxnSpPr>
        <p:spPr>
          <a:xfrm>
            <a:off x="981074" y="2481943"/>
            <a:ext cx="10229851" cy="0"/>
          </a:xfrm>
          <a:prstGeom prst="line">
            <a:avLst/>
          </a:prstGeom>
          <a:ln>
            <a:solidFill>
              <a:schemeClr val="bg1">
                <a:alpha val="7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E3F3B4-2263-5CAC-3001-DD1306763646}"/>
              </a:ext>
            </a:extLst>
          </p:cNvPr>
          <p:cNvCxnSpPr>
            <a:cxnSpLocks/>
          </p:cNvCxnSpPr>
          <p:nvPr/>
        </p:nvCxnSpPr>
        <p:spPr>
          <a:xfrm>
            <a:off x="981074" y="3722915"/>
            <a:ext cx="10229851" cy="0"/>
          </a:xfrm>
          <a:prstGeom prst="line">
            <a:avLst/>
          </a:prstGeom>
          <a:ln>
            <a:solidFill>
              <a:schemeClr val="bg1">
                <a:alpha val="7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C54733B-E409-F6E9-C041-928AB88C7EF3}"/>
              </a:ext>
            </a:extLst>
          </p:cNvPr>
          <p:cNvSpPr txBox="1"/>
          <p:nvPr/>
        </p:nvSpPr>
        <p:spPr>
          <a:xfrm>
            <a:off x="3540478" y="2594598"/>
            <a:ext cx="5458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600" dirty="0">
                <a:solidFill>
                  <a:schemeClr val="bg1">
                    <a:alpha val="73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APS System</a:t>
            </a:r>
            <a:endParaRPr lang="ko-KR" altLang="en-US" sz="6000" spc="600" dirty="0">
              <a:solidFill>
                <a:schemeClr val="bg1">
                  <a:alpha val="73000"/>
                </a:schemeClr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5F2733-D608-48D2-95B6-FBAC608C05EA}"/>
              </a:ext>
            </a:extLst>
          </p:cNvPr>
          <p:cNvSpPr txBox="1"/>
          <p:nvPr/>
        </p:nvSpPr>
        <p:spPr>
          <a:xfrm>
            <a:off x="3808179" y="4111370"/>
            <a:ext cx="492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600" dirty="0">
                <a:solidFill>
                  <a:schemeClr val="bg1">
                    <a:lumMod val="75000"/>
                  </a:schemeClr>
                </a:solidFill>
              </a:rPr>
              <a:t>T e a m.   F u t u r e  C a s t</a:t>
            </a:r>
            <a:endParaRPr lang="ko-KR" altLang="en-US" sz="14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806C-A94C-0BE7-FCAE-F2112A7C6D48}"/>
              </a:ext>
            </a:extLst>
          </p:cNvPr>
          <p:cNvSpPr txBox="1"/>
          <p:nvPr/>
        </p:nvSpPr>
        <p:spPr>
          <a:xfrm>
            <a:off x="3005806" y="1752842"/>
            <a:ext cx="68729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6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dvanced  </a:t>
            </a:r>
            <a:r>
              <a:rPr lang="en-US" altLang="ko-KR" sz="1600" b="1" spc="600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altLang="ko-KR" sz="1600" spc="600" dirty="0" err="1">
                <a:solidFill>
                  <a:schemeClr val="bg1">
                    <a:lumMod val="75000"/>
                  </a:schemeClr>
                </a:solidFill>
              </a:rPr>
              <a:t>lannIng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ko-KR" sz="1600" b="1" spc="600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altLang="ko-KR" sz="1600" spc="600" dirty="0" err="1">
                <a:solidFill>
                  <a:schemeClr val="bg1">
                    <a:lumMod val="75000"/>
                  </a:schemeClr>
                </a:solidFill>
              </a:rPr>
              <a:t>chedulIng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b="1" spc="6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ystem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3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43916"/>
            <a:ext cx="5399623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03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수행 절차 및 방법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2800" y="3892572"/>
            <a:ext cx="5399624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F28EEB8C-43A2-9812-1163-7646A56FB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61149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25DF243-2A9A-4725-46C3-870840BE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10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73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우주, 구체, 빛, 스크린샷이(가) 표시된 사진&#10;&#10;자동 생성된 설명">
            <a:extLst>
              <a:ext uri="{FF2B5EF4-FFF2-40B4-BE49-F238E27FC236}">
                <a16:creationId xmlns:a16="http://schemas.microsoft.com/office/drawing/2014/main" id="{0C056E53-D0EE-077A-E23C-DEA76CC4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5833E8EC-8E29-4B5D-9B2D-1149877F879C}"/>
              </a:ext>
            </a:extLst>
          </p:cNvPr>
          <p:cNvSpPr/>
          <p:nvPr/>
        </p:nvSpPr>
        <p:spPr>
          <a:xfrm>
            <a:off x="831136" y="1550722"/>
            <a:ext cx="1701801" cy="1514473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99CD1307-DC4A-4011-9C7F-02044F725F3B}"/>
              </a:ext>
            </a:extLst>
          </p:cNvPr>
          <p:cNvSpPr/>
          <p:nvPr/>
        </p:nvSpPr>
        <p:spPr>
          <a:xfrm>
            <a:off x="3310098" y="4618425"/>
            <a:ext cx="1686542" cy="1511772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3A0E6BD2-B78A-49F2-A641-51C853775AEC}"/>
              </a:ext>
            </a:extLst>
          </p:cNvPr>
          <p:cNvSpPr/>
          <p:nvPr/>
        </p:nvSpPr>
        <p:spPr>
          <a:xfrm>
            <a:off x="6196339" y="2293257"/>
            <a:ext cx="1057892" cy="1021617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46D00CAD-A845-452B-A5C7-256665ECC3CE}"/>
              </a:ext>
            </a:extLst>
          </p:cNvPr>
          <p:cNvSpPr/>
          <p:nvPr/>
        </p:nvSpPr>
        <p:spPr>
          <a:xfrm>
            <a:off x="8610600" y="2494189"/>
            <a:ext cx="3247572" cy="3091542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18784-5439-494F-AF52-43A7B4B9B10D}"/>
              </a:ext>
            </a:extLst>
          </p:cNvPr>
          <p:cNvSpPr txBox="1"/>
          <p:nvPr/>
        </p:nvSpPr>
        <p:spPr>
          <a:xfrm>
            <a:off x="4153160" y="512801"/>
            <a:ext cx="3885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Mart</a:t>
            </a:r>
            <a:endParaRPr lang="ko-KR" altLang="en-US" sz="4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940F5D-48C1-43FE-A3AD-352B761A795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63846" y="2954102"/>
            <a:ext cx="1493240" cy="188571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763411-849F-4F0A-B81F-5F80211F0959}"/>
              </a:ext>
            </a:extLst>
          </p:cNvPr>
          <p:cNvCxnSpPr>
            <a:cxnSpLocks/>
            <a:stCxn id="18" idx="1"/>
            <a:endCxn id="4" idx="7"/>
          </p:cNvCxnSpPr>
          <p:nvPr/>
        </p:nvCxnSpPr>
        <p:spPr>
          <a:xfrm flipH="1">
            <a:off x="4749652" y="3065195"/>
            <a:ext cx="1594757" cy="177462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808628-9713-448F-BCC4-B93ED9AAE086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>
            <a:off x="7106156" y="3065195"/>
            <a:ext cx="1504444" cy="97476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E0A93F-6BA7-43B1-A609-D8099BDC286E}"/>
              </a:ext>
            </a:extLst>
          </p:cNvPr>
          <p:cNvSpPr txBox="1"/>
          <p:nvPr/>
        </p:nvSpPr>
        <p:spPr>
          <a:xfrm>
            <a:off x="1140862" y="241567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기본데이터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04313-E2BC-40AB-99A0-65831DB6425E}"/>
              </a:ext>
            </a:extLst>
          </p:cNvPr>
          <p:cNvSpPr txBox="1"/>
          <p:nvPr/>
        </p:nvSpPr>
        <p:spPr>
          <a:xfrm>
            <a:off x="3676106" y="5625790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파생데이터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12013F-2187-4BFE-98DD-E6ABBD804D69}"/>
              </a:ext>
            </a:extLst>
          </p:cNvPr>
          <p:cNvSpPr txBox="1"/>
          <p:nvPr/>
        </p:nvSpPr>
        <p:spPr>
          <a:xfrm>
            <a:off x="6344409" y="2949779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외부데이터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76094-5737-4D92-9A2B-7FA76726D9C9}"/>
              </a:ext>
            </a:extLst>
          </p:cNvPr>
          <p:cNvSpPr txBox="1"/>
          <p:nvPr/>
        </p:nvSpPr>
        <p:spPr>
          <a:xfrm>
            <a:off x="9432743" y="461842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데이터 마트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48CAA-CD38-497C-9C8F-604EE175F5DC}"/>
              </a:ext>
            </a:extLst>
          </p:cNvPr>
          <p:cNvSpPr txBox="1"/>
          <p:nvPr/>
        </p:nvSpPr>
        <p:spPr>
          <a:xfrm>
            <a:off x="965968" y="3356148"/>
            <a:ext cx="1435008" cy="2272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제품기본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원자재기본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거래처기본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영업수주기본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생산</a:t>
            </a:r>
            <a:r>
              <a:rPr lang="en-US" altLang="ko-KR" sz="1200" dirty="0">
                <a:solidFill>
                  <a:schemeClr val="bg1"/>
                </a:solidFill>
              </a:rPr>
              <a:t>LOT</a:t>
            </a:r>
            <a:r>
              <a:rPr lang="ko-KR" altLang="en-US" sz="1200" dirty="0">
                <a:solidFill>
                  <a:schemeClr val="bg1"/>
                </a:solidFill>
              </a:rPr>
              <a:t>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생산레시피기본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자재발주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자재납품기본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B68C4-AF78-41C6-A142-A82A91BE5E7B}"/>
              </a:ext>
            </a:extLst>
          </p:cNvPr>
          <p:cNvSpPr txBox="1"/>
          <p:nvPr/>
        </p:nvSpPr>
        <p:spPr>
          <a:xfrm>
            <a:off x="3469762" y="3348080"/>
            <a:ext cx="1489510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수주분석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중장기 수주예측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제품별 레시피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5586F9-0C19-4743-983F-10ED2FF32004}"/>
              </a:ext>
            </a:extLst>
          </p:cNvPr>
          <p:cNvSpPr txBox="1"/>
          <p:nvPr/>
        </p:nvSpPr>
        <p:spPr>
          <a:xfrm>
            <a:off x="6139283" y="3437985"/>
            <a:ext cx="1489510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날씨데이터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미분양 주택현황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국내건설수주액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국내기성액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39" name="그래픽 38" descr="단일 톱니바퀴">
            <a:extLst>
              <a:ext uri="{FF2B5EF4-FFF2-40B4-BE49-F238E27FC236}">
                <a16:creationId xmlns:a16="http://schemas.microsoft.com/office/drawing/2014/main" id="{32940AAA-D9BC-4559-9034-D9F1247F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0225" y="1748894"/>
            <a:ext cx="763621" cy="763621"/>
          </a:xfrm>
          <a:prstGeom prst="rect">
            <a:avLst/>
          </a:prstGeom>
        </p:spPr>
      </p:pic>
      <p:pic>
        <p:nvPicPr>
          <p:cNvPr id="41" name="그래픽 40" descr="계층 구조형">
            <a:extLst>
              <a:ext uri="{FF2B5EF4-FFF2-40B4-BE49-F238E27FC236}">
                <a16:creationId xmlns:a16="http://schemas.microsoft.com/office/drawing/2014/main" id="{00A0241D-2833-458D-BB64-D85414FE6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5030" y="4849471"/>
            <a:ext cx="736260" cy="736260"/>
          </a:xfrm>
          <a:prstGeom prst="rect">
            <a:avLst/>
          </a:prstGeom>
        </p:spPr>
      </p:pic>
      <p:pic>
        <p:nvPicPr>
          <p:cNvPr id="43" name="그래픽 42" descr="일">
            <a:extLst>
              <a:ext uri="{FF2B5EF4-FFF2-40B4-BE49-F238E27FC236}">
                <a16:creationId xmlns:a16="http://schemas.microsoft.com/office/drawing/2014/main" id="{7CB204CB-A8CE-449B-9601-E4A796EF0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344" y="2415679"/>
            <a:ext cx="545879" cy="545879"/>
          </a:xfrm>
          <a:prstGeom prst="rect">
            <a:avLst/>
          </a:prstGeom>
        </p:spPr>
      </p:pic>
      <p:pic>
        <p:nvPicPr>
          <p:cNvPr id="45" name="그래픽 44" descr="데이터베이스">
            <a:extLst>
              <a:ext uri="{FF2B5EF4-FFF2-40B4-BE49-F238E27FC236}">
                <a16:creationId xmlns:a16="http://schemas.microsoft.com/office/drawing/2014/main" id="{80FB0B79-906F-459D-8A17-655E86903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3651" y="2954102"/>
            <a:ext cx="1775019" cy="177501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39D5A7CF-E369-3BBE-A8C0-58534B39DD8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C2652BCB-D34D-F30D-8C94-507399BBA25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pPr/>
              <a:t>11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0598C-03BF-9DC1-BE5D-3E9F6E1F1C99}"/>
              </a:ext>
            </a:extLst>
          </p:cNvPr>
          <p:cNvSpPr txBox="1"/>
          <p:nvPr/>
        </p:nvSpPr>
        <p:spPr>
          <a:xfrm>
            <a:off x="80250" y="6337333"/>
            <a:ext cx="359585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Lot :  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회에 생산되는 특정 수의 제품 단위를 뜻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6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EDFAFC-F314-1231-C324-EA7D083F66D7}"/>
              </a:ext>
            </a:extLst>
          </p:cNvPr>
          <p:cNvSpPr/>
          <p:nvPr/>
        </p:nvSpPr>
        <p:spPr>
          <a:xfrm>
            <a:off x="6281104" y="1783469"/>
            <a:ext cx="4374042" cy="352268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10A6AB-D0D0-D46E-1ED9-2E0FD1C428F9}"/>
              </a:ext>
            </a:extLst>
          </p:cNvPr>
          <p:cNvSpPr/>
          <p:nvPr/>
        </p:nvSpPr>
        <p:spPr>
          <a:xfrm>
            <a:off x="1519822" y="1783469"/>
            <a:ext cx="4374042" cy="352268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AA95DE-E353-3640-95B1-1820F3DB36BA}"/>
              </a:ext>
            </a:extLst>
          </p:cNvPr>
          <p:cNvSpPr/>
          <p:nvPr/>
        </p:nvSpPr>
        <p:spPr>
          <a:xfrm>
            <a:off x="2020464" y="1385479"/>
            <a:ext cx="3372758" cy="795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424EA-85B6-C268-B95A-DBDBE3B20DDD}"/>
              </a:ext>
            </a:extLst>
          </p:cNvPr>
          <p:cNvSpPr txBox="1"/>
          <p:nvPr/>
        </p:nvSpPr>
        <p:spPr>
          <a:xfrm>
            <a:off x="2696865" y="155263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수요예측모델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5A4C73-DE4B-58E3-F4D1-F0FAA41B9F04}"/>
              </a:ext>
            </a:extLst>
          </p:cNvPr>
          <p:cNvSpPr/>
          <p:nvPr/>
        </p:nvSpPr>
        <p:spPr>
          <a:xfrm>
            <a:off x="6802662" y="1385479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423B-7BE6-4343-F729-3C1D4212BDCA}"/>
              </a:ext>
            </a:extLst>
          </p:cNvPr>
          <p:cNvSpPr txBox="1"/>
          <p:nvPr/>
        </p:nvSpPr>
        <p:spPr>
          <a:xfrm>
            <a:off x="7412285" y="1552637"/>
            <a:ext cx="254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생산계획모델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B26B3-F462-38B7-A5C9-5279D425047A}"/>
              </a:ext>
            </a:extLst>
          </p:cNvPr>
          <p:cNvSpPr txBox="1"/>
          <p:nvPr/>
        </p:nvSpPr>
        <p:spPr>
          <a:xfrm>
            <a:off x="2052902" y="3038431"/>
            <a:ext cx="376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시계열모델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을 통한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개월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수요량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5396C-8A38-645C-2965-509E9E32F49E}"/>
              </a:ext>
            </a:extLst>
          </p:cNvPr>
          <p:cNvSpPr txBox="1"/>
          <p:nvPr/>
        </p:nvSpPr>
        <p:spPr>
          <a:xfrm>
            <a:off x="6873827" y="3024102"/>
            <a:ext cx="32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회귀모델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을 통한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개월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생산량 예측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43EA48-DD16-FE47-D27A-B3A49098FE49}"/>
              </a:ext>
            </a:extLst>
          </p:cNvPr>
          <p:cNvSpPr txBox="1"/>
          <p:nvPr/>
        </p:nvSpPr>
        <p:spPr>
          <a:xfrm>
            <a:off x="2696865" y="3576251"/>
            <a:ext cx="25025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중장기 수요예측을 통한 설비투자 의사결정 지원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C4CC28-2514-FB8A-C4EF-840FAE8C4A61}"/>
              </a:ext>
            </a:extLst>
          </p:cNvPr>
          <p:cNvSpPr txBox="1"/>
          <p:nvPr/>
        </p:nvSpPr>
        <p:spPr>
          <a:xfrm>
            <a:off x="7238251" y="3518601"/>
            <a:ext cx="274469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AI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를 활용한 예측을 통한 정확도 높은 생산 및 판매계획 지원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ECA91D3-3D29-4ACC-A7ED-5295D49DBEA5}"/>
              </a:ext>
            </a:extLst>
          </p:cNvPr>
          <p:cNvSpPr/>
          <p:nvPr/>
        </p:nvSpPr>
        <p:spPr>
          <a:xfrm rot="16200000">
            <a:off x="2402886" y="3659636"/>
            <a:ext cx="293062" cy="29489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27359D3-38FA-40BF-9D77-5CB821A52083}"/>
              </a:ext>
            </a:extLst>
          </p:cNvPr>
          <p:cNvSpPr/>
          <p:nvPr/>
        </p:nvSpPr>
        <p:spPr>
          <a:xfrm rot="16200000">
            <a:off x="7000840" y="3601985"/>
            <a:ext cx="293062" cy="29489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62DC77A5-FA43-03F4-1E7B-0BE2D7797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915960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614EBCCB-9D68-68F7-6772-82C4A93516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pPr/>
              <a:t>12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64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ACC0BB2-242D-403D-BCF5-FC3399B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30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4" y="2782221"/>
            <a:ext cx="3441732" cy="3441732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AA95DE-E353-3640-95B1-1820F3DB36BA}"/>
              </a:ext>
            </a:extLst>
          </p:cNvPr>
          <p:cNvSpPr/>
          <p:nvPr/>
        </p:nvSpPr>
        <p:spPr>
          <a:xfrm>
            <a:off x="1177018" y="1794757"/>
            <a:ext cx="3372758" cy="795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424EA-85B6-C268-B95A-DBDBE3B20DDD}"/>
              </a:ext>
            </a:extLst>
          </p:cNvPr>
          <p:cNvSpPr txBox="1"/>
          <p:nvPr/>
        </p:nvSpPr>
        <p:spPr>
          <a:xfrm>
            <a:off x="1968955" y="1961915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5A4C73-DE4B-58E3-F4D1-F0FAA41B9F04}"/>
              </a:ext>
            </a:extLst>
          </p:cNvPr>
          <p:cNvSpPr/>
          <p:nvPr/>
        </p:nvSpPr>
        <p:spPr>
          <a:xfrm>
            <a:off x="7699374" y="1794757"/>
            <a:ext cx="3372758" cy="795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423B-7BE6-4343-F729-3C1D4212BDCA}"/>
              </a:ext>
            </a:extLst>
          </p:cNvPr>
          <p:cNvSpPr txBox="1"/>
          <p:nvPr/>
        </p:nvSpPr>
        <p:spPr>
          <a:xfrm>
            <a:off x="8245475" y="1961915"/>
            <a:ext cx="254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1A7F-3D8C-D776-1630-400D2BBD1A72}"/>
              </a:ext>
            </a:extLst>
          </p:cNvPr>
          <p:cNvSpPr txBox="1"/>
          <p:nvPr/>
        </p:nvSpPr>
        <p:spPr>
          <a:xfrm>
            <a:off x="8718548" y="315935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납기일자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BAF6F16-8F23-C372-E294-0E3685658F28}"/>
              </a:ext>
            </a:extLst>
          </p:cNvPr>
          <p:cNvSpPr/>
          <p:nvPr/>
        </p:nvSpPr>
        <p:spPr>
          <a:xfrm>
            <a:off x="5305425" y="3985508"/>
            <a:ext cx="1346200" cy="1104900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43F2A7-C1EC-4404-9ADB-6B09186D0AA0}"/>
              </a:ext>
            </a:extLst>
          </p:cNvPr>
          <p:cNvSpPr/>
          <p:nvPr/>
        </p:nvSpPr>
        <p:spPr>
          <a:xfrm>
            <a:off x="8775222" y="4138057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A49663-0A56-4156-BB61-9D3C40B2B860}"/>
              </a:ext>
            </a:extLst>
          </p:cNvPr>
          <p:cNvSpPr/>
          <p:nvPr/>
        </p:nvSpPr>
        <p:spPr>
          <a:xfrm>
            <a:off x="8812411" y="2987984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3DB034-DC78-4FAD-9711-2E9B1EF2FE5F}"/>
              </a:ext>
            </a:extLst>
          </p:cNvPr>
          <p:cNvSpPr/>
          <p:nvPr/>
        </p:nvSpPr>
        <p:spPr>
          <a:xfrm>
            <a:off x="8867748" y="5182775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5D00F-9401-83C0-11F3-7324EE168AD5}"/>
              </a:ext>
            </a:extLst>
          </p:cNvPr>
          <p:cNvSpPr txBox="1"/>
          <p:nvPr/>
        </p:nvSpPr>
        <p:spPr>
          <a:xfrm>
            <a:off x="8867748" y="5379618"/>
            <a:ext cx="148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B853F-8E50-95BA-A3F9-6299298C8762}"/>
              </a:ext>
            </a:extLst>
          </p:cNvPr>
          <p:cNvSpPr txBox="1"/>
          <p:nvPr/>
        </p:nvSpPr>
        <p:spPr>
          <a:xfrm>
            <a:off x="8519896" y="4181115"/>
            <a:ext cx="180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판매중량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일별 합계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target)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E9E134F8-879B-57E4-13F5-A6A211624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8959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8A5462D3-02BE-3A0F-C38D-9F99ACF7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99A6D-B261-9F2B-9B26-B74CF6A38FF2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8" name="그래픽 17" descr="데이터베이스">
            <a:extLst>
              <a:ext uri="{FF2B5EF4-FFF2-40B4-BE49-F238E27FC236}">
                <a16:creationId xmlns:a16="http://schemas.microsoft.com/office/drawing/2014/main" id="{F10DB390-3ECD-4501-8D87-445FE61D5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210" y="2322977"/>
            <a:ext cx="4535023" cy="4535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1A3340-3A68-B891-D411-508AB245B456}"/>
              </a:ext>
            </a:extLst>
          </p:cNvPr>
          <p:cNvSpPr txBox="1"/>
          <p:nvPr/>
        </p:nvSpPr>
        <p:spPr>
          <a:xfrm>
            <a:off x="2188026" y="3846172"/>
            <a:ext cx="14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납기일자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C3801-0839-5E8B-D097-6952012EB10A}"/>
              </a:ext>
            </a:extLst>
          </p:cNvPr>
          <p:cNvSpPr txBox="1"/>
          <p:nvPr/>
        </p:nvSpPr>
        <p:spPr>
          <a:xfrm>
            <a:off x="2160121" y="4804893"/>
            <a:ext cx="14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판매중량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E7D64-6743-E411-44F4-13FA5576EFD7}"/>
              </a:ext>
            </a:extLst>
          </p:cNvPr>
          <p:cNvSpPr txBox="1"/>
          <p:nvPr/>
        </p:nvSpPr>
        <p:spPr>
          <a:xfrm>
            <a:off x="2275328" y="5686679"/>
            <a:ext cx="1176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제품명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0CFE6-EA6C-3DF2-0C8B-3C1DBC565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63" y="2946972"/>
            <a:ext cx="3881664" cy="320137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1F7605-1DC0-C1F0-F2D8-431D7E71A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662" y="3910147"/>
            <a:ext cx="4199448" cy="12064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23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24A4CB-B185-B0B5-5594-24B365873FDD}"/>
              </a:ext>
            </a:extLst>
          </p:cNvPr>
          <p:cNvSpPr/>
          <p:nvPr/>
        </p:nvSpPr>
        <p:spPr>
          <a:xfrm>
            <a:off x="693378" y="188594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54F27-CCA8-E331-BDE4-08C9734720F0}"/>
              </a:ext>
            </a:extLst>
          </p:cNvPr>
          <p:cNvSpPr txBox="1"/>
          <p:nvPr/>
        </p:nvSpPr>
        <p:spPr>
          <a:xfrm>
            <a:off x="1231315" y="2038552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RNN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32C726-AB3D-EC91-6288-A425CFB9064E}"/>
              </a:ext>
            </a:extLst>
          </p:cNvPr>
          <p:cNvSpPr/>
          <p:nvPr/>
        </p:nvSpPr>
        <p:spPr>
          <a:xfrm>
            <a:off x="693380" y="284908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262A6-5601-FE45-95B8-D6B85A57CE57}"/>
              </a:ext>
            </a:extLst>
          </p:cNvPr>
          <p:cNvSpPr txBox="1"/>
          <p:nvPr/>
        </p:nvSpPr>
        <p:spPr>
          <a:xfrm>
            <a:off x="1300638" y="359006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56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726B0-0676-B61B-2852-C2D0F1CCEDCB}"/>
              </a:ext>
            </a:extLst>
          </p:cNvPr>
          <p:cNvSpPr txBox="1"/>
          <p:nvPr/>
        </p:nvSpPr>
        <p:spPr>
          <a:xfrm>
            <a:off x="1369070" y="4378686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20486-1427-AB0B-6AF9-83E85A8FACF5}"/>
              </a:ext>
            </a:extLst>
          </p:cNvPr>
          <p:cNvSpPr txBox="1"/>
          <p:nvPr/>
        </p:nvSpPr>
        <p:spPr>
          <a:xfrm>
            <a:off x="1231314" y="2971885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0.086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9801039F-007A-1528-CF77-86E7D5818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6" y="4994356"/>
            <a:ext cx="3162741" cy="86689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196229-5580-6A0C-9261-58A73C721933}"/>
              </a:ext>
            </a:extLst>
          </p:cNvPr>
          <p:cNvSpPr/>
          <p:nvPr/>
        </p:nvSpPr>
        <p:spPr>
          <a:xfrm>
            <a:off x="4452574" y="1869015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B62BA-B9FC-BCBD-4352-DE57B4F5AC27}"/>
              </a:ext>
            </a:extLst>
          </p:cNvPr>
          <p:cNvSpPr txBox="1"/>
          <p:nvPr/>
        </p:nvSpPr>
        <p:spPr>
          <a:xfrm>
            <a:off x="4990511" y="2072418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GRU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B10CE9-E851-7673-DDB8-8A0A45E035E9}"/>
              </a:ext>
            </a:extLst>
          </p:cNvPr>
          <p:cNvSpPr/>
          <p:nvPr/>
        </p:nvSpPr>
        <p:spPr>
          <a:xfrm>
            <a:off x="4452576" y="2832156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12B74C-AEBF-A94A-BEBE-B7A4AEA451B1}"/>
              </a:ext>
            </a:extLst>
          </p:cNvPr>
          <p:cNvSpPr txBox="1"/>
          <p:nvPr/>
        </p:nvSpPr>
        <p:spPr>
          <a:xfrm>
            <a:off x="5059834" y="3623933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70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4CAEE-6A41-F24D-8E11-522E8D9D9C0A}"/>
              </a:ext>
            </a:extLst>
          </p:cNvPr>
          <p:cNvSpPr txBox="1"/>
          <p:nvPr/>
        </p:nvSpPr>
        <p:spPr>
          <a:xfrm>
            <a:off x="5128266" y="4412552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A4920-97B2-4060-9DCA-C8252A3CA4B1}"/>
              </a:ext>
            </a:extLst>
          </p:cNvPr>
          <p:cNvSpPr txBox="1"/>
          <p:nvPr/>
        </p:nvSpPr>
        <p:spPr>
          <a:xfrm>
            <a:off x="4990510" y="300575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0.12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그림 1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F014F0C8-2812-14DF-253C-31C3551B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48" y="4908373"/>
            <a:ext cx="3648584" cy="100026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3BADA9-D5BC-5C13-85EB-A966722AC1C8}"/>
              </a:ext>
            </a:extLst>
          </p:cNvPr>
          <p:cNvSpPr/>
          <p:nvPr/>
        </p:nvSpPr>
        <p:spPr>
          <a:xfrm>
            <a:off x="8228705" y="186901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ACF54-B2A9-1B70-B84D-9D8EBC2C5162}"/>
              </a:ext>
            </a:extLst>
          </p:cNvPr>
          <p:cNvSpPr txBox="1"/>
          <p:nvPr/>
        </p:nvSpPr>
        <p:spPr>
          <a:xfrm>
            <a:off x="8766642" y="207242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LSTM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8E8B37-E8B2-9E2D-D6A4-3EC134D0762C}"/>
              </a:ext>
            </a:extLst>
          </p:cNvPr>
          <p:cNvSpPr/>
          <p:nvPr/>
        </p:nvSpPr>
        <p:spPr>
          <a:xfrm>
            <a:off x="8228707" y="283215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CBDCD-9662-A158-BFBE-89B0BFBEA877}"/>
              </a:ext>
            </a:extLst>
          </p:cNvPr>
          <p:cNvSpPr txBox="1"/>
          <p:nvPr/>
        </p:nvSpPr>
        <p:spPr>
          <a:xfrm>
            <a:off x="8835965" y="3623936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86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49DABB-7BC9-86CF-A8E3-220B77A30A3A}"/>
              </a:ext>
            </a:extLst>
          </p:cNvPr>
          <p:cNvSpPr txBox="1"/>
          <p:nvPr/>
        </p:nvSpPr>
        <p:spPr>
          <a:xfrm>
            <a:off x="8904397" y="4412555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E04B63-9BB9-4CF6-E03A-78F2EFAA386B}"/>
              </a:ext>
            </a:extLst>
          </p:cNvPr>
          <p:cNvSpPr txBox="1"/>
          <p:nvPr/>
        </p:nvSpPr>
        <p:spPr>
          <a:xfrm>
            <a:off x="8766641" y="3005754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0.11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그림 26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A4B8ABB4-E442-2274-083E-E2F2AF221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23" y="5019122"/>
            <a:ext cx="3971677" cy="848902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586A78F6-145C-C298-CA29-7639AD4FE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60269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B3111-04BF-5C3E-D688-D51ED4FE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EB5AE8-7390-4127-6F55-CFCC423C4C7D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372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7" grpId="0"/>
      <p:bldP spid="23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E4D6D3-335F-CC5B-A067-E771D4579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193"/>
            <a:ext cx="11277600" cy="583615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2974F4-A4D1-8294-4A72-8262E5F26123}"/>
              </a:ext>
            </a:extLst>
          </p:cNvPr>
          <p:cNvSpPr/>
          <p:nvPr/>
        </p:nvSpPr>
        <p:spPr>
          <a:xfrm>
            <a:off x="713825" y="4813205"/>
            <a:ext cx="9466555" cy="422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용합니다</a:t>
            </a:r>
            <a:r>
              <a:rPr lang="en-US" altLang="ko-KR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50" dirty="0">
                <a:solidFill>
                  <a:schemeClr val="tx1"/>
                </a:solidFill>
              </a:rPr>
              <a:t>SARIMA </a:t>
            </a:r>
            <a:r>
              <a:rPr lang="ko-KR" altLang="en-US" sz="1650" dirty="0">
                <a:solidFill>
                  <a:schemeClr val="tx1"/>
                </a:solidFill>
              </a:rPr>
              <a:t>모델은 장기 예측 작업에서 </a:t>
            </a:r>
            <a:r>
              <a:rPr lang="en-US" altLang="ko-KR" sz="1650" dirty="0">
                <a:solidFill>
                  <a:schemeClr val="tx1"/>
                </a:solidFill>
              </a:rPr>
              <a:t>LSTM</a:t>
            </a:r>
            <a:r>
              <a:rPr lang="ko-KR" altLang="en-US" sz="1650" dirty="0">
                <a:solidFill>
                  <a:schemeClr val="tx1"/>
                </a:solidFill>
              </a:rPr>
              <a:t>을 능가했지만 단기 작업에서는 성능이 떨어졌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E53DCBC-2FA7-3741-E840-AD5E8B54D00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Future_Cast  -</a:t>
            </a:r>
            <a:fld id="{FC1DEA26-1F97-435B-9FFC-D199C42DA72B}" type="slidenum">
              <a:rPr lang="ko-KR" altLang="en-US" smtClean="0"/>
              <a:pPr/>
              <a:t>15</a:t>
            </a:fld>
            <a:r>
              <a:rPr lang="en-US" altLang="ko-KR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7B3630-B87A-B77F-102A-23BE3C63F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0506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6DE425-1488-84FD-C61A-03C12C4EE8E1}"/>
              </a:ext>
            </a:extLst>
          </p:cNvPr>
          <p:cNvSpPr/>
          <p:nvPr/>
        </p:nvSpPr>
        <p:spPr>
          <a:xfrm>
            <a:off x="713825" y="5216303"/>
            <a:ext cx="9466555" cy="324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chemeClr val="tx1"/>
                </a:solidFill>
              </a:rPr>
              <a:t>습니다</a:t>
            </a:r>
            <a:r>
              <a:rPr lang="en-US" altLang="ko-KR" sz="1650" dirty="0">
                <a:solidFill>
                  <a:schemeClr val="tx1"/>
                </a:solidFill>
              </a:rPr>
              <a:t>. </a:t>
            </a:r>
            <a:r>
              <a:rPr lang="ko-KR" altLang="en-US" sz="1650" dirty="0">
                <a:solidFill>
                  <a:schemeClr val="tx1"/>
                </a:solidFill>
              </a:rPr>
              <a:t>또한 </a:t>
            </a:r>
            <a:r>
              <a:rPr lang="en-US" altLang="ko-KR" sz="1650" dirty="0">
                <a:solidFill>
                  <a:schemeClr val="tx1"/>
                </a:solidFill>
              </a:rPr>
              <a:t>LSTM </a:t>
            </a:r>
            <a:r>
              <a:rPr lang="ko-KR" altLang="en-US" sz="1650" dirty="0">
                <a:solidFill>
                  <a:schemeClr val="tx1"/>
                </a:solidFill>
              </a:rPr>
              <a:t>모델은 더 강력한 반면 </a:t>
            </a:r>
            <a:r>
              <a:rPr lang="en-US" altLang="ko-KR" sz="1650" dirty="0">
                <a:solidFill>
                  <a:schemeClr val="tx1"/>
                </a:solidFill>
              </a:rPr>
              <a:t>SARIMA </a:t>
            </a:r>
            <a:r>
              <a:rPr lang="ko-KR" altLang="en-US" sz="1650" dirty="0">
                <a:solidFill>
                  <a:schemeClr val="tx1"/>
                </a:solidFill>
              </a:rPr>
              <a:t>모델은 계절성에 대한 특정 가정을 충족</a:t>
            </a:r>
            <a:r>
              <a: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</a:t>
            </a:r>
          </a:p>
        </p:txBody>
      </p:sp>
      <p:pic>
        <p:nvPicPr>
          <p:cNvPr id="12" name="그래픽 11" descr="연필 단색으로 채워진">
            <a:extLst>
              <a:ext uri="{FF2B5EF4-FFF2-40B4-BE49-F238E27FC236}">
                <a16:creationId xmlns:a16="http://schemas.microsoft.com/office/drawing/2014/main" id="{C7EF78D9-4D5E-18C0-10BA-DAFC1FF0D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3615" y="4359729"/>
            <a:ext cx="914400" cy="9144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B1F154-DDCC-6A21-6F88-D9E04C08FBE6}"/>
              </a:ext>
            </a:extLst>
          </p:cNvPr>
          <p:cNvSpPr/>
          <p:nvPr/>
        </p:nvSpPr>
        <p:spPr>
          <a:xfrm>
            <a:off x="878200" y="5311150"/>
            <a:ext cx="8654462" cy="240509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AF232C-DF4A-E9EE-3799-48DB2CA441E7}"/>
              </a:ext>
            </a:extLst>
          </p:cNvPr>
          <p:cNvSpPr/>
          <p:nvPr/>
        </p:nvSpPr>
        <p:spPr>
          <a:xfrm>
            <a:off x="1703615" y="4917767"/>
            <a:ext cx="8476765" cy="281994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9A31C-DC15-96F8-2575-490E54E95606}"/>
              </a:ext>
            </a:extLst>
          </p:cNvPr>
          <p:cNvSpPr txBox="1"/>
          <p:nvPr/>
        </p:nvSpPr>
        <p:spPr>
          <a:xfrm>
            <a:off x="4325355" y="6014680"/>
            <a:ext cx="908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출처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:https://paperswithcode.com/paper/are-transformers-effective-for-time-series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5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0.65886 -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3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886 -0.00231 L -0.09596 0.0527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47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97 0.05278 L 0.61393 0.0576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1FA861-C401-7FDE-E155-B7717BCA09D9}"/>
              </a:ext>
            </a:extLst>
          </p:cNvPr>
          <p:cNvSpPr/>
          <p:nvPr/>
        </p:nvSpPr>
        <p:spPr>
          <a:xfrm>
            <a:off x="1051891" y="246762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F6B7B-0D99-F225-A00A-A8D81408CB7F}"/>
              </a:ext>
            </a:extLst>
          </p:cNvPr>
          <p:cNvSpPr txBox="1"/>
          <p:nvPr/>
        </p:nvSpPr>
        <p:spPr>
          <a:xfrm>
            <a:off x="1940380" y="263478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SARIMA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689483-486A-E567-38D6-DCC380170ACD}"/>
              </a:ext>
            </a:extLst>
          </p:cNvPr>
          <p:cNvSpPr/>
          <p:nvPr/>
        </p:nvSpPr>
        <p:spPr>
          <a:xfrm>
            <a:off x="1051891" y="343076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EEB90A-3C9B-925C-5CCC-067591A612FE}"/>
              </a:ext>
            </a:extLst>
          </p:cNvPr>
          <p:cNvSpPr txBox="1"/>
          <p:nvPr/>
        </p:nvSpPr>
        <p:spPr>
          <a:xfrm>
            <a:off x="1432380" y="4205469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11.8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37A7AD-51F9-984E-4044-0430AD118919}"/>
              </a:ext>
            </a:extLst>
          </p:cNvPr>
          <p:cNvSpPr txBox="1"/>
          <p:nvPr/>
        </p:nvSpPr>
        <p:spPr>
          <a:xfrm>
            <a:off x="1248142" y="4957612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99C44-1142-0736-5BCB-A6B14B05D2D2}"/>
              </a:ext>
            </a:extLst>
          </p:cNvPr>
          <p:cNvSpPr txBox="1"/>
          <p:nvPr/>
        </p:nvSpPr>
        <p:spPr>
          <a:xfrm>
            <a:off x="1432379" y="3554038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0.014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D6C4CEE8-4B56-47FE-C458-C337EF2D6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54" y="1753200"/>
            <a:ext cx="5315692" cy="4525006"/>
          </a:xfrm>
          <a:prstGeom prst="rect">
            <a:avLst/>
          </a:prstGeom>
        </p:spPr>
      </p:pic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ACC378F2-415E-31CE-84E8-5141C7A88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2813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DE42BE6-0D0C-F005-0D04-FC897DB4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16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ACAEA-9B78-AD9C-1FEC-193BC5DF474B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846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B148D3-B272-B3C4-96B5-7EE15D7A1013}"/>
              </a:ext>
            </a:extLst>
          </p:cNvPr>
          <p:cNvSpPr/>
          <p:nvPr/>
        </p:nvSpPr>
        <p:spPr>
          <a:xfrm>
            <a:off x="807503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2CBBD19-9BC6-7E61-D2E5-2EBB4722D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893560"/>
              </p:ext>
            </p:extLst>
          </p:nvPr>
        </p:nvGraphicFramePr>
        <p:xfrm>
          <a:off x="838200" y="2564525"/>
          <a:ext cx="3705226" cy="3634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6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464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납기일자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86316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629F5EC4-1550-F9D4-C695-DA5A44AC2C63}"/>
              </a:ext>
            </a:extLst>
          </p:cNvPr>
          <p:cNvSpPr/>
          <p:nvPr/>
        </p:nvSpPr>
        <p:spPr>
          <a:xfrm>
            <a:off x="7448550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데이터세트</a:t>
            </a: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51ABA8F7-6DC1-CCB8-ED2B-4DE96CC1F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78676"/>
              </p:ext>
            </p:extLst>
          </p:nvPr>
        </p:nvGraphicFramePr>
        <p:xfrm>
          <a:off x="7448550" y="2544286"/>
          <a:ext cx="3705225" cy="364657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5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주별 합계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E4F9E16-039C-775B-2411-2BB7A3EC94DF}"/>
              </a:ext>
            </a:extLst>
          </p:cNvPr>
          <p:cNvSpPr/>
          <p:nvPr/>
        </p:nvSpPr>
        <p:spPr>
          <a:xfrm>
            <a:off x="5010150" y="3209925"/>
            <a:ext cx="2085975" cy="104775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F726179-AEB0-2020-C485-6A701D230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352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7318CF0-C181-481C-31C7-0DAC7D2ADF59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475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AF75F7-639F-78E6-673F-B200DB3C1E4F}"/>
              </a:ext>
            </a:extLst>
          </p:cNvPr>
          <p:cNvSpPr/>
          <p:nvPr/>
        </p:nvSpPr>
        <p:spPr>
          <a:xfrm>
            <a:off x="444500" y="4226643"/>
            <a:ext cx="4436631" cy="213994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1AB777-FBBF-DA04-24CA-F5B32EE247A7}"/>
              </a:ext>
            </a:extLst>
          </p:cNvPr>
          <p:cNvSpPr/>
          <p:nvPr/>
        </p:nvSpPr>
        <p:spPr>
          <a:xfrm>
            <a:off x="444500" y="1600200"/>
            <a:ext cx="4436631" cy="20086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, 사각형, 직사각형, 다채로움이(가) 표시된 사진&#10;&#10;자동 생성된 설명">
            <a:extLst>
              <a:ext uri="{FF2B5EF4-FFF2-40B4-BE49-F238E27FC236}">
                <a16:creationId xmlns:a16="http://schemas.microsoft.com/office/drawing/2014/main" id="{C382EC3A-4EBA-9094-01C2-419277BE4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87" y="1390651"/>
            <a:ext cx="5772983" cy="4977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ED959B-26B3-4B93-FC7D-1C769CE948BE}"/>
              </a:ext>
            </a:extLst>
          </p:cNvPr>
          <p:cNvSpPr txBox="1"/>
          <p:nvPr/>
        </p:nvSpPr>
        <p:spPr>
          <a:xfrm>
            <a:off x="596629" y="49140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외부데이터 선정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2DBB22-9BB0-23BD-560A-4120A1331BB2}"/>
              </a:ext>
            </a:extLst>
          </p:cNvPr>
          <p:cNvSpPr/>
          <p:nvPr/>
        </p:nvSpPr>
        <p:spPr>
          <a:xfrm>
            <a:off x="596628" y="1308727"/>
            <a:ext cx="3048271" cy="6002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날씨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99CC"/>
                </a:highlight>
              </a:rPr>
              <a:t>  </a:t>
            </a:r>
            <a:endParaRPr lang="en-US" altLang="ko-K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99CC"/>
              </a:highlight>
            </a:endParaRPr>
          </a:p>
          <a:p>
            <a:pPr algn="ctr"/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온도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078B30-F4BB-AD4E-363C-032E220FEBA5}"/>
              </a:ext>
            </a:extLst>
          </p:cNvPr>
          <p:cNvSpPr/>
          <p:nvPr/>
        </p:nvSpPr>
        <p:spPr>
          <a:xfrm>
            <a:off x="685529" y="3853630"/>
            <a:ext cx="3048271" cy="6002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건설지표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국내건설수주액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국내건설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기성액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D3A08-8268-E8F4-1E7F-1790ACEFE96A}"/>
              </a:ext>
            </a:extLst>
          </p:cNvPr>
          <p:cNvSpPr txBox="1"/>
          <p:nvPr/>
        </p:nvSpPr>
        <p:spPr>
          <a:xfrm>
            <a:off x="648861" y="1843224"/>
            <a:ext cx="3890803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Corr</a:t>
            </a:r>
            <a:r>
              <a:rPr lang="en-US" altLang="ko-KR" sz="1400" b="1" u="sng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ko-KR" altLang="en-US" sz="1400" b="1" u="sng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지수는 낮지만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콘크리트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혼화제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생산은 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습도와 온도에 영향을 많이 받기 때문에</a:t>
            </a: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KS F 2403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규정에 따라 제작된 콘크리트 공시체를 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(20 ± 2)</a:t>
            </a:r>
            <a:r>
              <a:rPr lang="ko-KR" altLang="en-US" sz="1400" b="0" i="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℃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온도로 유지 및  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95%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이상의 습윤 상태에서 양생하는 것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선정했습니다 </a:t>
            </a:r>
            <a:r>
              <a:rPr lang="en-US" altLang="ko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6A874-F7E5-DF4D-C628-D209D517BB2F}"/>
              </a:ext>
            </a:extLst>
          </p:cNvPr>
          <p:cNvSpPr txBox="1"/>
          <p:nvPr/>
        </p:nvSpPr>
        <p:spPr>
          <a:xfrm>
            <a:off x="596628" y="4779831"/>
            <a:ext cx="428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콘크리트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혼화제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시장에 주축을 담당하는 국내 건설지표들을 가져왔습니다 미분양 주택현황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국내건설수주액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국내건설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기성액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중 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Corr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이 상대적으로 높은 국내건설수주액 국내 건설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기성액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을 채택하였습니다</a:t>
            </a:r>
            <a:endParaRPr lang="en-US" altLang="ko-KR" sz="10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B87E2135-36C2-53FA-4A42-8BA5C5822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86143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04C80C5-3608-3939-353A-BF456E743524}"/>
              </a:ext>
            </a:extLst>
          </p:cNvPr>
          <p:cNvSpPr txBox="1"/>
          <p:nvPr/>
        </p:nvSpPr>
        <p:spPr>
          <a:xfrm>
            <a:off x="2302223" y="3367719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※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참고문헌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한국콘크리트학회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표준시방서 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892BA8B6-3717-CE7C-7F33-AA74A64A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18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62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B148D3-B272-B3C4-96B5-7EE15D7A1013}"/>
              </a:ext>
            </a:extLst>
          </p:cNvPr>
          <p:cNvSpPr/>
          <p:nvPr/>
        </p:nvSpPr>
        <p:spPr>
          <a:xfrm>
            <a:off x="807503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2CBBD19-9BC6-7E61-D2E5-2EBB4722D7D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64525"/>
          <a:ext cx="3705226" cy="3634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6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464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납기일자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86316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629F5EC4-1550-F9D4-C695-DA5A44AC2C63}"/>
              </a:ext>
            </a:extLst>
          </p:cNvPr>
          <p:cNvSpPr/>
          <p:nvPr/>
        </p:nvSpPr>
        <p:spPr>
          <a:xfrm>
            <a:off x="7448550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데이터세트</a:t>
            </a: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51ABA8F7-6DC1-CCB8-ED2B-4DE96CC1F3AF}"/>
              </a:ext>
            </a:extLst>
          </p:cNvPr>
          <p:cNvGraphicFramePr>
            <a:graphicFrameLocks noGrp="1"/>
          </p:cNvGraphicFramePr>
          <p:nvPr/>
        </p:nvGraphicFramePr>
        <p:xfrm>
          <a:off x="7448550" y="2544286"/>
          <a:ext cx="3705225" cy="364657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5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주별 합계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E4F9E16-039C-775B-2411-2BB7A3EC94DF}"/>
              </a:ext>
            </a:extLst>
          </p:cNvPr>
          <p:cNvSpPr/>
          <p:nvPr/>
        </p:nvSpPr>
        <p:spPr>
          <a:xfrm>
            <a:off x="5010150" y="3209925"/>
            <a:ext cx="2085975" cy="104775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F726179-AEB0-2020-C485-6A701D230E9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F68DA0C-5E84-9935-BF1A-EEE5AC1E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4" y="4367571"/>
            <a:ext cx="7468642" cy="181000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25BE-2E48-FCD5-C23E-F3D011F07454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0D3B8-8A07-883E-A3D2-0939262FEA48}"/>
              </a:ext>
            </a:extLst>
          </p:cNvPr>
          <p:cNvSpPr txBox="1"/>
          <p:nvPr/>
        </p:nvSpPr>
        <p:spPr>
          <a:xfrm>
            <a:off x="757136" y="1061358"/>
            <a:ext cx="3855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4071A-FDE5-2FA4-93F3-866068F3567A}"/>
              </a:ext>
            </a:extLst>
          </p:cNvPr>
          <p:cNvSpPr txBox="1"/>
          <p:nvPr/>
        </p:nvSpPr>
        <p:spPr>
          <a:xfrm>
            <a:off x="5711372" y="803729"/>
            <a:ext cx="4719562" cy="4682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01</a:t>
            </a:r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Future Cast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팀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 02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개요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	03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수행 절차 및 방법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 04</a:t>
            </a:r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수행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자체 평가 의견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141C164-A0DA-55A4-92A5-6BD05ADF0B02}"/>
              </a:ext>
            </a:extLst>
          </p:cNvPr>
          <p:cNvCxnSpPr/>
          <p:nvPr/>
        </p:nvCxnSpPr>
        <p:spPr>
          <a:xfrm>
            <a:off x="5501814" y="1861457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9EE4D5-B7CD-040B-D16F-4E5F9B3A2AD0}"/>
              </a:ext>
            </a:extLst>
          </p:cNvPr>
          <p:cNvCxnSpPr/>
          <p:nvPr/>
        </p:nvCxnSpPr>
        <p:spPr>
          <a:xfrm>
            <a:off x="5861043" y="2824842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5FA2A7-49EE-033A-B205-B6818971F4CD}"/>
              </a:ext>
            </a:extLst>
          </p:cNvPr>
          <p:cNvCxnSpPr/>
          <p:nvPr/>
        </p:nvCxnSpPr>
        <p:spPr>
          <a:xfrm>
            <a:off x="6465200" y="3673928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6E60AF-4A6C-05BB-1CD1-E3B3D5541874}"/>
              </a:ext>
            </a:extLst>
          </p:cNvPr>
          <p:cNvCxnSpPr/>
          <p:nvPr/>
        </p:nvCxnSpPr>
        <p:spPr>
          <a:xfrm>
            <a:off x="5861043" y="4653642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E57B25-12C8-7C66-5DAA-7F096019691A}"/>
              </a:ext>
            </a:extLst>
          </p:cNvPr>
          <p:cNvCxnSpPr/>
          <p:nvPr/>
        </p:nvCxnSpPr>
        <p:spPr>
          <a:xfrm>
            <a:off x="5501814" y="5617028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7A05F6-5714-7143-C831-60CC8C2CA181}"/>
              </a:ext>
            </a:extLst>
          </p:cNvPr>
          <p:cNvSpPr txBox="1"/>
          <p:nvPr/>
        </p:nvSpPr>
        <p:spPr>
          <a:xfrm>
            <a:off x="5352143" y="1730652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057C5-945E-D5D3-C021-BF0616A90BA7}"/>
              </a:ext>
            </a:extLst>
          </p:cNvPr>
          <p:cNvSpPr txBox="1"/>
          <p:nvPr/>
        </p:nvSpPr>
        <p:spPr>
          <a:xfrm>
            <a:off x="5726786" y="2694037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EC4C4-2025-C0C1-57DF-622A2C06F277}"/>
              </a:ext>
            </a:extLst>
          </p:cNvPr>
          <p:cNvSpPr txBox="1"/>
          <p:nvPr/>
        </p:nvSpPr>
        <p:spPr>
          <a:xfrm>
            <a:off x="6335239" y="3542915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E66F7-6CE3-E49E-59EF-B9247DBE2E64}"/>
              </a:ext>
            </a:extLst>
          </p:cNvPr>
          <p:cNvSpPr txBox="1"/>
          <p:nvPr/>
        </p:nvSpPr>
        <p:spPr>
          <a:xfrm>
            <a:off x="5743115" y="4526684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ACD04-2605-7AE3-6A61-53395971A610}"/>
              </a:ext>
            </a:extLst>
          </p:cNvPr>
          <p:cNvSpPr txBox="1"/>
          <p:nvPr/>
        </p:nvSpPr>
        <p:spPr>
          <a:xfrm>
            <a:off x="5352143" y="5486101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66641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0C497D-2DDB-D21E-A89F-BEE6732D9A57}"/>
              </a:ext>
            </a:extLst>
          </p:cNvPr>
          <p:cNvSpPr/>
          <p:nvPr/>
        </p:nvSpPr>
        <p:spPr>
          <a:xfrm>
            <a:off x="2956162" y="1622384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C9B3AE-190A-A6DE-3ADB-A5E1D46B789E}"/>
              </a:ext>
            </a:extLst>
          </p:cNvPr>
          <p:cNvSpPr/>
          <p:nvPr/>
        </p:nvSpPr>
        <p:spPr>
          <a:xfrm>
            <a:off x="864108" y="1602746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C5FB5-DAC0-CE29-C037-CAC245C62E34}"/>
              </a:ext>
            </a:extLst>
          </p:cNvPr>
          <p:cNvSpPr txBox="1"/>
          <p:nvPr/>
        </p:nvSpPr>
        <p:spPr>
          <a:xfrm>
            <a:off x="1277584" y="1742185"/>
            <a:ext cx="104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Ridge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08325F-4965-23E4-2A98-8841E906845C}"/>
              </a:ext>
            </a:extLst>
          </p:cNvPr>
          <p:cNvSpPr/>
          <p:nvPr/>
        </p:nvSpPr>
        <p:spPr>
          <a:xfrm>
            <a:off x="791381" y="2525631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91F41-F4DF-BEFB-03CA-7393B07A1259}"/>
              </a:ext>
            </a:extLst>
          </p:cNvPr>
          <p:cNvSpPr txBox="1"/>
          <p:nvPr/>
        </p:nvSpPr>
        <p:spPr>
          <a:xfrm>
            <a:off x="1101442" y="3244480"/>
            <a:ext cx="14893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0.769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7F70C-59A2-B630-B362-10EF665CB3DD}"/>
              </a:ext>
            </a:extLst>
          </p:cNvPr>
          <p:cNvSpPr txBox="1"/>
          <p:nvPr/>
        </p:nvSpPr>
        <p:spPr>
          <a:xfrm>
            <a:off x="1807434" y="862767"/>
            <a:ext cx="1476686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2717C-3056-846B-64C4-349D7512050E}"/>
              </a:ext>
            </a:extLst>
          </p:cNvPr>
          <p:cNvSpPr txBox="1"/>
          <p:nvPr/>
        </p:nvSpPr>
        <p:spPr>
          <a:xfrm>
            <a:off x="1101441" y="2810722"/>
            <a:ext cx="14893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15F83-11DF-9D96-436A-009169FB071E}"/>
              </a:ext>
            </a:extLst>
          </p:cNvPr>
          <p:cNvSpPr txBox="1"/>
          <p:nvPr/>
        </p:nvSpPr>
        <p:spPr>
          <a:xfrm>
            <a:off x="3398324" y="1775417"/>
            <a:ext cx="104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Lasso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159502-10B5-8014-6655-24EFBEF5115D}"/>
              </a:ext>
            </a:extLst>
          </p:cNvPr>
          <p:cNvSpPr/>
          <p:nvPr/>
        </p:nvSpPr>
        <p:spPr>
          <a:xfrm>
            <a:off x="2888422" y="2534374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A15E2E-1FEC-83E7-9489-C08942C5D3B4}"/>
              </a:ext>
            </a:extLst>
          </p:cNvPr>
          <p:cNvSpPr txBox="1"/>
          <p:nvPr/>
        </p:nvSpPr>
        <p:spPr>
          <a:xfrm>
            <a:off x="3098035" y="3244481"/>
            <a:ext cx="165103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0.766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A5B96F-52E2-F782-56E6-CBCC34D5E048}"/>
              </a:ext>
            </a:extLst>
          </p:cNvPr>
          <p:cNvSpPr txBox="1"/>
          <p:nvPr/>
        </p:nvSpPr>
        <p:spPr>
          <a:xfrm>
            <a:off x="3098035" y="2810722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894BF5-4FE4-0EE9-7814-B8969C90E4F1}"/>
              </a:ext>
            </a:extLst>
          </p:cNvPr>
          <p:cNvSpPr/>
          <p:nvPr/>
        </p:nvSpPr>
        <p:spPr>
          <a:xfrm>
            <a:off x="5063177" y="1639109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DD5392-2154-63FA-E8DB-768774A43459}"/>
              </a:ext>
            </a:extLst>
          </p:cNvPr>
          <p:cNvSpPr txBox="1"/>
          <p:nvPr/>
        </p:nvSpPr>
        <p:spPr>
          <a:xfrm>
            <a:off x="5576182" y="1805211"/>
            <a:ext cx="111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DTR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E7371F-11C8-5F45-4235-066265697EA6}"/>
              </a:ext>
            </a:extLst>
          </p:cNvPr>
          <p:cNvSpPr/>
          <p:nvPr/>
        </p:nvSpPr>
        <p:spPr>
          <a:xfrm>
            <a:off x="4985463" y="2551861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D14DBE-BA9A-A9CE-330F-4D22DB9244AF}"/>
              </a:ext>
            </a:extLst>
          </p:cNvPr>
          <p:cNvSpPr txBox="1"/>
          <p:nvPr/>
        </p:nvSpPr>
        <p:spPr>
          <a:xfrm>
            <a:off x="5212171" y="3245289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0.904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571EED-6E68-E29A-9044-EE613CBDA43B}"/>
              </a:ext>
            </a:extLst>
          </p:cNvPr>
          <p:cNvSpPr txBox="1"/>
          <p:nvPr/>
        </p:nvSpPr>
        <p:spPr>
          <a:xfrm>
            <a:off x="5155420" y="2810292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0.15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D58881-EE96-1629-534C-7B87A57EE91F}"/>
              </a:ext>
            </a:extLst>
          </p:cNvPr>
          <p:cNvSpPr/>
          <p:nvPr/>
        </p:nvSpPr>
        <p:spPr>
          <a:xfrm>
            <a:off x="7155231" y="1635667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FF5EB-039D-8EBF-7097-CD3CB5ED3038}"/>
              </a:ext>
            </a:extLst>
          </p:cNvPr>
          <p:cNvSpPr txBox="1"/>
          <p:nvPr/>
        </p:nvSpPr>
        <p:spPr>
          <a:xfrm>
            <a:off x="7606956" y="1811581"/>
            <a:ext cx="88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LGB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0CC0B1-805C-443A-22AE-8E51ED1FC1E0}"/>
              </a:ext>
            </a:extLst>
          </p:cNvPr>
          <p:cNvSpPr/>
          <p:nvPr/>
        </p:nvSpPr>
        <p:spPr>
          <a:xfrm>
            <a:off x="7047625" y="2568793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F60715-5744-33A3-A84E-1647E9F383D7}"/>
              </a:ext>
            </a:extLst>
          </p:cNvPr>
          <p:cNvSpPr txBox="1"/>
          <p:nvPr/>
        </p:nvSpPr>
        <p:spPr>
          <a:xfrm>
            <a:off x="7250895" y="3249531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0.882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2EDB29-5C38-6570-CFFC-1708A1B4B33A}"/>
              </a:ext>
            </a:extLst>
          </p:cNvPr>
          <p:cNvSpPr txBox="1"/>
          <p:nvPr/>
        </p:nvSpPr>
        <p:spPr>
          <a:xfrm>
            <a:off x="7251626" y="2830857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0.21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2EA107-CCC2-A926-5023-7C4440330778}"/>
              </a:ext>
            </a:extLst>
          </p:cNvPr>
          <p:cNvSpPr/>
          <p:nvPr/>
        </p:nvSpPr>
        <p:spPr>
          <a:xfrm>
            <a:off x="9403383" y="1657202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18EB4-215F-CC09-AC69-4B20E5E6F7F1}"/>
              </a:ext>
            </a:extLst>
          </p:cNvPr>
          <p:cNvSpPr txBox="1"/>
          <p:nvPr/>
        </p:nvSpPr>
        <p:spPr>
          <a:xfrm>
            <a:off x="9884058" y="180521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D5D670-2295-0115-E75A-D08777F86276}"/>
              </a:ext>
            </a:extLst>
          </p:cNvPr>
          <p:cNvSpPr/>
          <p:nvPr/>
        </p:nvSpPr>
        <p:spPr>
          <a:xfrm>
            <a:off x="9351573" y="2568793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0E3B0F-E175-3DA0-CEA1-A1957DC85B04}"/>
              </a:ext>
            </a:extLst>
          </p:cNvPr>
          <p:cNvSpPr txBox="1"/>
          <p:nvPr/>
        </p:nvSpPr>
        <p:spPr>
          <a:xfrm>
            <a:off x="9499536" y="3252028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 : </a:t>
            </a:r>
            <a:r>
              <a:rPr lang="en-US" altLang="ko-KR" sz="1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0.920</a:t>
            </a:r>
            <a:endParaRPr lang="ko-KR" altLang="en-US" sz="17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5BEAFD-7775-58CA-55E3-581613E4D737}"/>
              </a:ext>
            </a:extLst>
          </p:cNvPr>
          <p:cNvSpPr txBox="1"/>
          <p:nvPr/>
        </p:nvSpPr>
        <p:spPr>
          <a:xfrm>
            <a:off x="9519963" y="2814985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0.14</a:t>
            </a:r>
            <a:endParaRPr lang="ko-KR" altLang="en-US" sz="17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CA5E45-6C5B-87A8-84E4-CDBD22B66C92}"/>
              </a:ext>
            </a:extLst>
          </p:cNvPr>
          <p:cNvSpPr/>
          <p:nvPr/>
        </p:nvSpPr>
        <p:spPr>
          <a:xfrm>
            <a:off x="9330777" y="4478452"/>
            <a:ext cx="1792910" cy="79598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최종선정</a:t>
            </a:r>
          </a:p>
        </p:txBody>
      </p:sp>
      <p:pic>
        <p:nvPicPr>
          <p:cNvPr id="52" name="그림 51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4D97634C-1527-4E1E-6AE9-DCEAF9FB9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30" y="4478452"/>
            <a:ext cx="6582694" cy="1924319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FB0F4ED-6D64-607A-3342-0687EC9E6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94577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A362E85-4F82-6C38-504F-5D0C20B00999}"/>
              </a:ext>
            </a:extLst>
          </p:cNvPr>
          <p:cNvSpPr/>
          <p:nvPr/>
        </p:nvSpPr>
        <p:spPr>
          <a:xfrm>
            <a:off x="9172467" y="1342156"/>
            <a:ext cx="2202390" cy="2826717"/>
          </a:xfrm>
          <a:prstGeom prst="round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A0D69B48-C34D-FC6E-082C-380738DE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79493-665C-C327-420E-3CC5369EA6B4}"/>
              </a:ext>
            </a:extLst>
          </p:cNvPr>
          <p:cNvSpPr txBox="1"/>
          <p:nvPr/>
        </p:nvSpPr>
        <p:spPr>
          <a:xfrm>
            <a:off x="596629" y="491409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 선정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36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  <p:bldP spid="5" grpId="0"/>
      <p:bldP spid="6" grpId="0" animBg="1"/>
      <p:bldP spid="7" grpId="0"/>
      <p:bldP spid="9" grpId="0"/>
      <p:bldP spid="12" grpId="0"/>
      <p:bldP spid="25" grpId="0" animBg="1"/>
      <p:bldP spid="26" grpId="0"/>
      <p:bldP spid="27" grpId="0"/>
      <p:bldP spid="32" grpId="0" animBg="1"/>
      <p:bldP spid="33" grpId="0"/>
      <p:bldP spid="34" grpId="0" animBg="1"/>
      <p:bldP spid="35" grpId="0"/>
      <p:bldP spid="36" grpId="0"/>
      <p:bldP spid="37" grpId="0" animBg="1"/>
      <p:bldP spid="38" grpId="0"/>
      <p:bldP spid="39" grpId="0" animBg="1"/>
      <p:bldP spid="40" grpId="0"/>
      <p:bldP spid="41" grpId="0"/>
      <p:bldP spid="42" grpId="0" animBg="1"/>
      <p:bldP spid="43" grpId="0"/>
      <p:bldP spid="44" grpId="0" animBg="1"/>
      <p:bldP spid="45" grpId="0"/>
      <p:bldP spid="46" grpId="0"/>
      <p:bldP spid="50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833A4CA6-2C73-4631-90FB-FA9412472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0" y="4945464"/>
            <a:ext cx="10126488" cy="146705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AE506E-272D-40F1-F05E-DB9E8517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46" y="789419"/>
            <a:ext cx="3248478" cy="180748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540" y="6367001"/>
            <a:ext cx="142066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9FEF6632-1941-E883-EE0A-198025C0A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8268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653BC11E-852F-AE53-764C-9C8585D98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74" y="1140119"/>
            <a:ext cx="3231646" cy="1808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471C2F-A35D-EB71-8C50-23D781F04769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0DC9DA4-D8F4-407D-FAE0-593D7061D108}"/>
              </a:ext>
            </a:extLst>
          </p:cNvPr>
          <p:cNvSpPr/>
          <p:nvPr/>
        </p:nvSpPr>
        <p:spPr>
          <a:xfrm>
            <a:off x="2487627" y="4911047"/>
            <a:ext cx="1394249" cy="1527199"/>
          </a:xfrm>
          <a:prstGeom prst="roundRect">
            <a:avLst/>
          </a:prstGeom>
          <a:noFill/>
          <a:ln w="666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8F76747-A8EB-842F-4CA8-6008B2F2AAE2}"/>
              </a:ext>
            </a:extLst>
          </p:cNvPr>
          <p:cNvSpPr/>
          <p:nvPr/>
        </p:nvSpPr>
        <p:spPr>
          <a:xfrm>
            <a:off x="2496430" y="1106957"/>
            <a:ext cx="1111066" cy="1867073"/>
          </a:xfrm>
          <a:prstGeom prst="roundRect">
            <a:avLst/>
          </a:prstGeom>
          <a:noFill/>
          <a:ln w="666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832001-8BB9-A8B4-EC1E-E10E7995C719}"/>
              </a:ext>
            </a:extLst>
          </p:cNvPr>
          <p:cNvSpPr/>
          <p:nvPr/>
        </p:nvSpPr>
        <p:spPr>
          <a:xfrm>
            <a:off x="4719354" y="2879511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0BF923-D927-34DA-33BD-69861D9639D9}"/>
              </a:ext>
            </a:extLst>
          </p:cNvPr>
          <p:cNvSpPr txBox="1"/>
          <p:nvPr/>
        </p:nvSpPr>
        <p:spPr>
          <a:xfrm>
            <a:off x="5276386" y="3008999"/>
            <a:ext cx="84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B11989-04EC-3B19-035A-105A50EC6216}"/>
              </a:ext>
            </a:extLst>
          </p:cNvPr>
          <p:cNvSpPr txBox="1"/>
          <p:nvPr/>
        </p:nvSpPr>
        <p:spPr>
          <a:xfrm>
            <a:off x="1113370" y="3001440"/>
            <a:ext cx="25555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**SARIMA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모델 수요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예측값</a:t>
            </a:r>
            <a:endParaRPr lang="ko-KR" altLang="en-US" sz="14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F0BEC9D4-C564-B4AC-C3FC-CA9E56BC5817}"/>
              </a:ext>
            </a:extLst>
          </p:cNvPr>
          <p:cNvSpPr/>
          <p:nvPr/>
        </p:nvSpPr>
        <p:spPr>
          <a:xfrm>
            <a:off x="2888506" y="3549084"/>
            <a:ext cx="335691" cy="795982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0CFAE0EF-78B3-81A4-75A5-31A1A29BCCA4}"/>
              </a:ext>
            </a:extLst>
          </p:cNvPr>
          <p:cNvSpPr/>
          <p:nvPr/>
        </p:nvSpPr>
        <p:spPr>
          <a:xfrm rot="14133547">
            <a:off x="4018785" y="3868655"/>
            <a:ext cx="335691" cy="795982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F7327937-20F0-3C8B-E0C0-2A3653D193CC}"/>
              </a:ext>
            </a:extLst>
          </p:cNvPr>
          <p:cNvSpPr/>
          <p:nvPr/>
        </p:nvSpPr>
        <p:spPr>
          <a:xfrm rot="10800000">
            <a:off x="9597449" y="3142496"/>
            <a:ext cx="335691" cy="978651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0CCCE2-12DE-6932-506F-1BA43C33578C}"/>
              </a:ext>
            </a:extLst>
          </p:cNvPr>
          <p:cNvSpPr txBox="1"/>
          <p:nvPr/>
        </p:nvSpPr>
        <p:spPr>
          <a:xfrm>
            <a:off x="1350200" y="6347590"/>
            <a:ext cx="208903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생산량 예측 테이블셋</a:t>
            </a:r>
            <a:endParaRPr lang="ko-KR" altLang="en-US" sz="14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4608668-7DA2-DA47-0E26-38D4A9885219}"/>
              </a:ext>
            </a:extLst>
          </p:cNvPr>
          <p:cNvSpPr/>
          <p:nvPr/>
        </p:nvSpPr>
        <p:spPr>
          <a:xfrm>
            <a:off x="10073193" y="772485"/>
            <a:ext cx="1111066" cy="1867073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AA3357-ADAE-ECCB-46C6-C9E71654874D}"/>
              </a:ext>
            </a:extLst>
          </p:cNvPr>
          <p:cNvSpPr/>
          <p:nvPr/>
        </p:nvSpPr>
        <p:spPr>
          <a:xfrm>
            <a:off x="9114511" y="4906024"/>
            <a:ext cx="1291311" cy="1527199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AE633-A4BA-2B2D-833C-93A218BBA1D2}"/>
              </a:ext>
            </a:extLst>
          </p:cNvPr>
          <p:cNvSpPr txBox="1"/>
          <p:nvPr/>
        </p:nvSpPr>
        <p:spPr>
          <a:xfrm>
            <a:off x="10469540" y="4906024"/>
            <a:ext cx="14879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예측할 생산량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49756-1190-6AA3-609B-20CD3CCAF00B}"/>
              </a:ext>
            </a:extLst>
          </p:cNvPr>
          <p:cNvSpPr txBox="1"/>
          <p:nvPr/>
        </p:nvSpPr>
        <p:spPr>
          <a:xfrm>
            <a:off x="10621940" y="2707111"/>
            <a:ext cx="14879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예측된 생산량</a:t>
            </a:r>
            <a:endParaRPr lang="ko-KR" altLang="en-US" sz="1400" dirty="0"/>
          </a:p>
        </p:txBody>
      </p:sp>
      <p:pic>
        <p:nvPicPr>
          <p:cNvPr id="64" name="그림 6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B4C8F5BB-787D-08CB-DF4D-AC3BEAA61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1" y="1218042"/>
            <a:ext cx="8046240" cy="45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4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9" grpId="0" animBg="1"/>
      <p:bldP spid="51" grpId="0" animBg="1"/>
      <p:bldP spid="52" grpId="0"/>
      <p:bldP spid="54" grpId="0"/>
      <p:bldP spid="58" grpId="0" animBg="1"/>
      <p:bldP spid="59" grpId="0" animBg="1"/>
      <p:bldP spid="60" grpId="0" animBg="1"/>
      <p:bldP spid="67" grpId="0"/>
      <p:bldP spid="3" grpId="0" animBg="1"/>
      <p:bldP spid="4" grpId="0" animBg="1"/>
      <p:bldP spid="5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5AC09-82A7-5A0C-1C8C-49ED572A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31" y="1220514"/>
            <a:ext cx="2482955" cy="47009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F2935-6365-2EFF-8DC1-7AAA8D0E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851" y="720079"/>
            <a:ext cx="2743200" cy="56646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9819340-6533-197F-934B-DA5A38FAC78C}"/>
              </a:ext>
            </a:extLst>
          </p:cNvPr>
          <p:cNvSpPr/>
          <p:nvPr/>
        </p:nvSpPr>
        <p:spPr>
          <a:xfrm>
            <a:off x="6520423" y="2523257"/>
            <a:ext cx="2085975" cy="1047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7E21-27E7-D13E-5AC2-7B383C46521B}"/>
              </a:ext>
            </a:extLst>
          </p:cNvPr>
          <p:cNvSpPr txBox="1"/>
          <p:nvPr/>
        </p:nvSpPr>
        <p:spPr>
          <a:xfrm>
            <a:off x="6091189" y="3810868"/>
            <a:ext cx="294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주별 제품 생산량을 제품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을 통해 주별 원자재량으로 변환 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0CEAEE5-DC0C-C327-AED4-3267CD4A61F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B83D50-0B18-6B4C-C504-142C746D3422}"/>
              </a:ext>
            </a:extLst>
          </p:cNvPr>
          <p:cNvSpPr txBox="1"/>
          <p:nvPr/>
        </p:nvSpPr>
        <p:spPr>
          <a:xfrm>
            <a:off x="3999848" y="5949512"/>
            <a:ext cx="143821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E5AF7C-945F-0B81-1BF2-6D581F7FB441}"/>
              </a:ext>
            </a:extLst>
          </p:cNvPr>
          <p:cNvSpPr txBox="1"/>
          <p:nvPr/>
        </p:nvSpPr>
        <p:spPr>
          <a:xfrm>
            <a:off x="0" y="6347590"/>
            <a:ext cx="6211957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*BOM :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어떤 제품을 생산하는 데 필요한 부품의 소요량을 나타내는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물자표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1F5081-DF9D-09F8-761E-8FD91B8B0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6" y="1169330"/>
            <a:ext cx="2340429" cy="1807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BAB03-6D89-60CD-F5B9-8E53548647A9}"/>
              </a:ext>
            </a:extLst>
          </p:cNvPr>
          <p:cNvSpPr txBox="1"/>
          <p:nvPr/>
        </p:nvSpPr>
        <p:spPr>
          <a:xfrm>
            <a:off x="596629" y="4914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재고관리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914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693847-2F0D-FE47-5B2F-4E3C7BCE1F78}"/>
              </a:ext>
            </a:extLst>
          </p:cNvPr>
          <p:cNvSpPr/>
          <p:nvPr/>
        </p:nvSpPr>
        <p:spPr>
          <a:xfrm>
            <a:off x="1111310" y="183947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58E1B-86BE-BE52-EB0B-A1AA3BF34F5F}"/>
              </a:ext>
            </a:extLst>
          </p:cNvPr>
          <p:cNvSpPr/>
          <p:nvPr/>
        </p:nvSpPr>
        <p:spPr>
          <a:xfrm>
            <a:off x="1111310" y="429168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생산예측모델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32B53-3880-5731-ACC5-1026E11BB324}"/>
              </a:ext>
            </a:extLst>
          </p:cNvPr>
          <p:cNvSpPr/>
          <p:nvPr/>
        </p:nvSpPr>
        <p:spPr>
          <a:xfrm>
            <a:off x="4168701" y="183361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원자재별 재고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892125-6EE6-F0CA-9ECC-A7FBF7C0004C}"/>
              </a:ext>
            </a:extLst>
          </p:cNvPr>
          <p:cNvSpPr/>
          <p:nvPr/>
        </p:nvSpPr>
        <p:spPr>
          <a:xfrm>
            <a:off x="4172203" y="4338693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예측판매량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AECF559-0B98-27EE-78F9-9B7E1479DA69}"/>
              </a:ext>
            </a:extLst>
          </p:cNvPr>
          <p:cNvSpPr/>
          <p:nvPr/>
        </p:nvSpPr>
        <p:spPr>
          <a:xfrm rot="16200000">
            <a:off x="3373773" y="4376409"/>
            <a:ext cx="283547" cy="626534"/>
          </a:xfrm>
          <a:prstGeom prst="down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8AFCFD4-244A-C968-75FE-8200F1BED783}"/>
              </a:ext>
            </a:extLst>
          </p:cNvPr>
          <p:cNvSpPr/>
          <p:nvPr/>
        </p:nvSpPr>
        <p:spPr>
          <a:xfrm rot="16200000">
            <a:off x="3363322" y="2000214"/>
            <a:ext cx="283547" cy="626534"/>
          </a:xfrm>
          <a:prstGeom prst="down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FE3795-FA9C-00B9-D877-03C97C94EB92}"/>
              </a:ext>
            </a:extLst>
          </p:cNvPr>
          <p:cNvSpPr/>
          <p:nvPr/>
        </p:nvSpPr>
        <p:spPr>
          <a:xfrm>
            <a:off x="8737119" y="4146792"/>
            <a:ext cx="1931680" cy="795982"/>
          </a:xfrm>
          <a:prstGeom prst="rect">
            <a:avLst/>
          </a:prstGeom>
          <a:ln>
            <a:solidFill>
              <a:srgbClr val="D9D9D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원자재 </a:t>
            </a:r>
            <a:r>
              <a:rPr lang="ko-KR" altLang="en-US" dirty="0" err="1"/>
              <a:t>발주량</a:t>
            </a:r>
            <a:endParaRPr lang="ko-KR" altLang="en-US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DE3D548-321F-3461-3F18-E4BDE528956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3E83CB7F-E372-6ABE-29D5-3D13857B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779E6-05D5-A18F-1757-1243BF75E999}"/>
              </a:ext>
            </a:extLst>
          </p:cNvPr>
          <p:cNvSpPr txBox="1"/>
          <p:nvPr/>
        </p:nvSpPr>
        <p:spPr>
          <a:xfrm rot="16200000">
            <a:off x="6476835" y="1459230"/>
            <a:ext cx="1991251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Y</a:t>
            </a:r>
            <a:endParaRPr lang="ko-KR" altLang="en-US" sz="25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16" name="그래픽 15" descr="체크리스트 윤곽선">
            <a:extLst>
              <a:ext uri="{FF2B5EF4-FFF2-40B4-BE49-F238E27FC236}">
                <a16:creationId xmlns:a16="http://schemas.microsoft.com/office/drawing/2014/main" id="{37CD3FDB-6C93-CA17-A1DA-942CD0244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038" y="2267004"/>
            <a:ext cx="1723843" cy="1723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F0A36-A43C-13A0-8F32-38231EB7CDC0}"/>
              </a:ext>
            </a:extLst>
          </p:cNvPr>
          <p:cNvSpPr txBox="1"/>
          <p:nvPr/>
        </p:nvSpPr>
        <p:spPr>
          <a:xfrm>
            <a:off x="596629" y="4914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재고관리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0356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DD7DE-B0E3-6250-03B3-EEF083F873F9}"/>
              </a:ext>
            </a:extLst>
          </p:cNvPr>
          <p:cNvSpPr txBox="1"/>
          <p:nvPr/>
        </p:nvSpPr>
        <p:spPr>
          <a:xfrm>
            <a:off x="2026642" y="1788488"/>
            <a:ext cx="1088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주별최대판매량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최대 리드타임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– 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주별 평균 판매량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평균 리드타임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AAE97-968D-0F08-0DEA-E9D5924D4B4F}"/>
              </a:ext>
            </a:extLst>
          </p:cNvPr>
          <p:cNvSpPr txBox="1"/>
          <p:nvPr/>
        </p:nvSpPr>
        <p:spPr>
          <a:xfrm>
            <a:off x="2026642" y="112888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안전재고량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0128A-A6F9-3B88-AB16-6278404CE33F}"/>
              </a:ext>
            </a:extLst>
          </p:cNvPr>
          <p:cNvSpPr/>
          <p:nvPr/>
        </p:nvSpPr>
        <p:spPr>
          <a:xfrm>
            <a:off x="4084922" y="3413522"/>
            <a:ext cx="1127579" cy="22097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적정재고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CEDC09-09ED-7031-9D59-DDAC909680AF}"/>
              </a:ext>
            </a:extLst>
          </p:cNvPr>
          <p:cNvSpPr/>
          <p:nvPr/>
        </p:nvSpPr>
        <p:spPr>
          <a:xfrm>
            <a:off x="6096000" y="2648496"/>
            <a:ext cx="1127579" cy="30057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총재고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CEF8B-6C91-8F03-801F-5D947E69A28B}"/>
              </a:ext>
            </a:extLst>
          </p:cNvPr>
          <p:cNvSpPr/>
          <p:nvPr/>
        </p:nvSpPr>
        <p:spPr>
          <a:xfrm>
            <a:off x="4084922" y="2659528"/>
            <a:ext cx="1127579" cy="7959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안전재고량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2A88CC-6D40-C6F4-6FE9-B0C117B7586E}"/>
              </a:ext>
            </a:extLst>
          </p:cNvPr>
          <p:cNvCxnSpPr>
            <a:cxnSpLocks/>
          </p:cNvCxnSpPr>
          <p:nvPr/>
        </p:nvCxnSpPr>
        <p:spPr>
          <a:xfrm>
            <a:off x="3244966" y="3444478"/>
            <a:ext cx="641773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C37637-104E-4346-B438-983D8E9ECDF5}"/>
              </a:ext>
            </a:extLst>
          </p:cNvPr>
          <p:cNvSpPr txBox="1"/>
          <p:nvPr/>
        </p:nvSpPr>
        <p:spPr>
          <a:xfrm>
            <a:off x="4832924" y="6204715"/>
            <a:ext cx="51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안전재고 기준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리드타임 동안 발생할 수 있는 비상 수요에 대비하기 위해 보유하는 재고 </a:t>
            </a:r>
          </a:p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0C3B134-1DA8-4C80-07F8-AD93820E0248}"/>
              </a:ext>
            </a:extLst>
          </p:cNvPr>
          <p:cNvSpPr/>
          <p:nvPr/>
        </p:nvSpPr>
        <p:spPr>
          <a:xfrm>
            <a:off x="5386760" y="4094870"/>
            <a:ext cx="536935" cy="24584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F7A0EB95-E17D-5875-6B5A-12BF9635B1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44CA08C-4BD4-A56E-A1EC-23194928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290D-210B-1AF0-5C08-C6448E7338C1}"/>
              </a:ext>
            </a:extLst>
          </p:cNvPr>
          <p:cNvSpPr txBox="1"/>
          <p:nvPr/>
        </p:nvSpPr>
        <p:spPr>
          <a:xfrm>
            <a:off x="65179" y="6215746"/>
            <a:ext cx="51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리드타임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 </a:t>
            </a:r>
          </a:p>
          <a:p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제픔을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생산하는데 시작부터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마칠때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까지의 소요시간 </a:t>
            </a:r>
          </a:p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98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A19BB1-B0B5-B9D7-F46A-01A1D91E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86" y="2344956"/>
            <a:ext cx="2143125" cy="21431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2E057ED-5C5A-E89F-3586-A4098914B336}"/>
              </a:ext>
            </a:extLst>
          </p:cNvPr>
          <p:cNvSpPr/>
          <p:nvPr/>
        </p:nvSpPr>
        <p:spPr>
          <a:xfrm>
            <a:off x="1019061" y="3449886"/>
            <a:ext cx="1350984" cy="3847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판매전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빼기 기호 5">
            <a:extLst>
              <a:ext uri="{FF2B5EF4-FFF2-40B4-BE49-F238E27FC236}">
                <a16:creationId xmlns:a16="http://schemas.microsoft.com/office/drawing/2014/main" id="{141F81A1-F4BF-2770-3E51-24103981538D}"/>
              </a:ext>
            </a:extLst>
          </p:cNvPr>
          <p:cNvSpPr/>
          <p:nvPr/>
        </p:nvSpPr>
        <p:spPr>
          <a:xfrm>
            <a:off x="1578625" y="3908285"/>
            <a:ext cx="421694" cy="480463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704019C-F61F-43B6-7E84-91C726C55907}"/>
              </a:ext>
            </a:extLst>
          </p:cNvPr>
          <p:cNvSpPr/>
          <p:nvPr/>
        </p:nvSpPr>
        <p:spPr>
          <a:xfrm>
            <a:off x="3301767" y="3328908"/>
            <a:ext cx="679220" cy="4017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186C59-B658-58C0-E87C-56A11801F9EC}"/>
              </a:ext>
            </a:extLst>
          </p:cNvPr>
          <p:cNvSpPr/>
          <p:nvPr/>
        </p:nvSpPr>
        <p:spPr>
          <a:xfrm>
            <a:off x="6438710" y="3326846"/>
            <a:ext cx="497718" cy="50328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740765-9C79-8327-E8A3-8B397040C9B5}"/>
              </a:ext>
            </a:extLst>
          </p:cNvPr>
          <p:cNvSpPr/>
          <p:nvPr/>
        </p:nvSpPr>
        <p:spPr>
          <a:xfrm>
            <a:off x="10067442" y="4632904"/>
            <a:ext cx="1466346" cy="893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5C5F2-692A-9DAA-FDBA-1185CB900C6E}"/>
              </a:ext>
            </a:extLst>
          </p:cNvPr>
          <p:cNvSpPr txBox="1"/>
          <p:nvPr/>
        </p:nvSpPr>
        <p:spPr>
          <a:xfrm>
            <a:off x="0" y="973748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원자재 자동발주 프로세스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AE06BFA5-F290-0583-FBE9-E0501A0110C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0567802E-23FF-4E86-6DE4-D40E281B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25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4" name="그림 23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4175302E-6B43-500F-93DF-D7BA26068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9" y="1530560"/>
            <a:ext cx="2114464" cy="211446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B7B3BE7-F90A-DE29-6D3E-D12F0D174758}"/>
              </a:ext>
            </a:extLst>
          </p:cNvPr>
          <p:cNvSpPr/>
          <p:nvPr/>
        </p:nvSpPr>
        <p:spPr>
          <a:xfrm>
            <a:off x="4388518" y="4488081"/>
            <a:ext cx="1515963" cy="40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판매후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BD96970-42BE-8FBE-5F53-BCCFB44A39A6}"/>
              </a:ext>
            </a:extLst>
          </p:cNvPr>
          <p:cNvSpPr/>
          <p:nvPr/>
        </p:nvSpPr>
        <p:spPr>
          <a:xfrm>
            <a:off x="1279989" y="3771188"/>
            <a:ext cx="1277729" cy="3585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922C01-4601-14FE-B44D-C48F2E30331C}"/>
              </a:ext>
            </a:extLst>
          </p:cNvPr>
          <p:cNvSpPr/>
          <p:nvPr/>
        </p:nvSpPr>
        <p:spPr>
          <a:xfrm>
            <a:off x="7247884" y="3449886"/>
            <a:ext cx="1127579" cy="16952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판매량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CDD128-1154-00EA-FBF4-0974E9E99A4A}"/>
              </a:ext>
            </a:extLst>
          </p:cNvPr>
          <p:cNvSpPr/>
          <p:nvPr/>
        </p:nvSpPr>
        <p:spPr>
          <a:xfrm>
            <a:off x="7247883" y="2194794"/>
            <a:ext cx="1127579" cy="12550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안전</a:t>
            </a:r>
            <a:endParaRPr lang="en-US" altLang="ko-KR" dirty="0"/>
          </a:p>
          <a:p>
            <a:pPr algn="ctr"/>
            <a:r>
              <a:rPr lang="ko-KR" altLang="en-US" dirty="0"/>
              <a:t>재고량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D5DAAB-EB6D-3758-80F0-3B15EBA2ABE1}"/>
              </a:ext>
            </a:extLst>
          </p:cNvPr>
          <p:cNvSpPr/>
          <p:nvPr/>
        </p:nvSpPr>
        <p:spPr>
          <a:xfrm>
            <a:off x="7203923" y="1913528"/>
            <a:ext cx="1215498" cy="33299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발주량</a:t>
            </a:r>
            <a:r>
              <a:rPr lang="ko-KR" altLang="en-US" dirty="0"/>
              <a:t> </a:t>
            </a:r>
          </a:p>
        </p:txBody>
      </p:sp>
      <p:sp>
        <p:nvSpPr>
          <p:cNvPr id="30" name="같음 기호 29">
            <a:extLst>
              <a:ext uri="{FF2B5EF4-FFF2-40B4-BE49-F238E27FC236}">
                <a16:creationId xmlns:a16="http://schemas.microsoft.com/office/drawing/2014/main" id="{40305570-B29C-845D-2ECD-265460FA72DA}"/>
              </a:ext>
            </a:extLst>
          </p:cNvPr>
          <p:cNvSpPr/>
          <p:nvPr/>
        </p:nvSpPr>
        <p:spPr>
          <a:xfrm>
            <a:off x="8792214" y="3346921"/>
            <a:ext cx="600814" cy="503280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2" name="그림 31" descr="텍스트, 만화 영화, 풍선이(가) 표시된 사진&#10;&#10;자동 생성된 설명">
            <a:extLst>
              <a:ext uri="{FF2B5EF4-FFF2-40B4-BE49-F238E27FC236}">
                <a16:creationId xmlns:a16="http://schemas.microsoft.com/office/drawing/2014/main" id="{D1F0D890-BB57-7C6C-3F3E-AC12AD784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752" y="2159755"/>
            <a:ext cx="2525862" cy="2455101"/>
          </a:xfrm>
          <a:prstGeom prst="rect">
            <a:avLst/>
          </a:prstGeom>
        </p:spPr>
      </p:pic>
      <p:pic>
        <p:nvPicPr>
          <p:cNvPr id="18" name="그림 17" descr="큐브, 메케니칼 퍼즐, 디자인이(가) 표시된 사진&#10;&#10;자동 생성된 설명">
            <a:extLst>
              <a:ext uri="{FF2B5EF4-FFF2-40B4-BE49-F238E27FC236}">
                <a16:creationId xmlns:a16="http://schemas.microsoft.com/office/drawing/2014/main" id="{B0C80638-E4B7-4091-D65F-C8F071E10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09" y="2231210"/>
            <a:ext cx="1466346" cy="14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05521 0.3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56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-0.03681 L 0.09323 0.306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/>
      <p:bldP spid="27" grpId="0"/>
      <p:bldP spid="3" grpId="0"/>
      <p:bldP spid="3" grpId="1"/>
      <p:bldP spid="28" grpId="0" animBg="1"/>
      <p:bldP spid="29" grpId="0" animBg="1"/>
      <p:bldP spid="13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C40F7CA-B883-7B4D-B379-FC5FAAAE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0" y="1791400"/>
            <a:ext cx="11260897" cy="433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D45897-F3AD-79B2-AB43-34F7146DA4DB}"/>
              </a:ext>
            </a:extLst>
          </p:cNvPr>
          <p:cNvSpPr txBox="1"/>
          <p:nvPr/>
        </p:nvSpPr>
        <p:spPr>
          <a:xfrm>
            <a:off x="158719" y="273352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6C55E-C522-EEC7-5B28-DD9CF7D8CC25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원자재 자동발주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A48AC-5257-3747-173E-6CACFB738CFC}"/>
              </a:ext>
            </a:extLst>
          </p:cNvPr>
          <p:cNvSpPr txBox="1"/>
          <p:nvPr/>
        </p:nvSpPr>
        <p:spPr>
          <a:xfrm>
            <a:off x="158719" y="1203305"/>
            <a:ext cx="377699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주별 원자재 발주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프레임 </a:t>
            </a:r>
            <a:endParaRPr lang="ko-KR" altLang="en-US" sz="1600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9CC9C3-8F80-E84E-4B9F-F81A85D6855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09CA56E-ACC6-57A9-E46C-D2CCDD63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26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80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07874"/>
            <a:ext cx="5977467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04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프로젝트 수행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1750" y="3930672"/>
            <a:ext cx="579120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088608-4FC2-4648-EC5F-866BFBD29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06966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1F1F28B-6D37-E71A-B953-DFA919B3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89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CFF68A-FFDF-739B-2D86-0639F139C62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285C766-7F65-AE80-E949-035D88DB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8568" y="616402"/>
            <a:ext cx="8074863" cy="61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17C7B-14B1-05A9-9894-E32AFB1230DA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시각화 작업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7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CFF68A-FFDF-739B-2D86-0639F139C62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9FF313E-CDBC-DE12-DD49-194CBEB0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99" y="521843"/>
            <a:ext cx="7555801" cy="6199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A1EBE-1325-3CE1-7063-0307D9E5A79B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시각화 작업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108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549B26-0D89-20D3-69B5-A3D7E1B61440}"/>
              </a:ext>
            </a:extLst>
          </p:cNvPr>
          <p:cNvSpPr/>
          <p:nvPr/>
        </p:nvSpPr>
        <p:spPr>
          <a:xfrm>
            <a:off x="317064" y="2538421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분석 결과 검토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데이터 관련 자문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Django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활용 </a:t>
            </a: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웹구현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github.com/paulyun0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3CBB0-27C9-CA70-DBC5-7FA328F61D35}"/>
              </a:ext>
            </a:extLst>
          </p:cNvPr>
          <p:cNvSpPr/>
          <p:nvPr/>
        </p:nvSpPr>
        <p:spPr>
          <a:xfrm>
            <a:off x="0" y="335280"/>
            <a:ext cx="12192000" cy="20691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Cast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96C48-2563-7DAE-348F-07B5D59D383E}"/>
              </a:ext>
            </a:extLst>
          </p:cNvPr>
          <p:cNvSpPr/>
          <p:nvPr/>
        </p:nvSpPr>
        <p:spPr>
          <a:xfrm>
            <a:off x="5089420" y="2525950"/>
            <a:ext cx="2139043" cy="3830400"/>
          </a:xfrm>
          <a:prstGeom prst="rect">
            <a:avLst/>
          </a:prstGeom>
          <a:solidFill>
            <a:srgbClr val="2234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총괄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 err="1">
                <a:solidFill>
                  <a:schemeClr val="bg1">
                    <a:lumMod val="85000"/>
                  </a:schemeClr>
                </a:solidFill>
              </a:rPr>
              <a:t>Sarima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를 이용한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수요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생산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</a:t>
            </a:r>
            <a:r>
              <a:rPr lang="en-US" altLang="ko-KR" sz="1200" b="1" dirty="0" err="1">
                <a:solidFill>
                  <a:srgbClr val="0099CC"/>
                </a:solidFill>
              </a:rPr>
              <a:t>namdongyeon</a:t>
            </a:r>
            <a:endParaRPr lang="ko-KR" altLang="en-US" sz="1200" b="1" dirty="0">
              <a:solidFill>
                <a:srgbClr val="0099C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CE6F8A-088F-750A-99C2-72A24281B7C8}"/>
              </a:ext>
            </a:extLst>
          </p:cNvPr>
          <p:cNvSpPr/>
          <p:nvPr/>
        </p:nvSpPr>
        <p:spPr>
          <a:xfrm>
            <a:off x="9861776" y="2529258"/>
            <a:ext cx="2139043" cy="3829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PPT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제작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태블로를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활용한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시각화 및 대시보드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github.com/yul77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7B49D1-2E9A-D0B3-B5D3-9FC4A4254D4D}"/>
              </a:ext>
            </a:extLst>
          </p:cNvPr>
          <p:cNvSpPr/>
          <p:nvPr/>
        </p:nvSpPr>
        <p:spPr>
          <a:xfrm>
            <a:off x="2703242" y="2535112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Oracle,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MariaDB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활용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     마스터시트 작성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및 데이터 </a:t>
            </a: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전처리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</a:t>
            </a:r>
            <a:r>
              <a:rPr lang="en-US" altLang="ko-KR" sz="1200" b="1" dirty="0" err="1">
                <a:solidFill>
                  <a:srgbClr val="0099CC"/>
                </a:solidFill>
              </a:rPr>
              <a:t>Loadmap</a:t>
            </a:r>
            <a:endParaRPr lang="en-US" altLang="ko-KR" sz="1200" b="1" dirty="0">
              <a:solidFill>
                <a:srgbClr val="0099C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AAB0AC-347E-126D-2799-E1E4413369BE}"/>
              </a:ext>
            </a:extLst>
          </p:cNvPr>
          <p:cNvSpPr/>
          <p:nvPr/>
        </p:nvSpPr>
        <p:spPr>
          <a:xfrm>
            <a:off x="7475598" y="2531804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최종 발표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DL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시계열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수요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 생산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github.com/th08181000</a:t>
            </a:r>
            <a:endParaRPr lang="ko-KR" altLang="en-US" sz="1200" b="1" dirty="0">
              <a:solidFill>
                <a:srgbClr val="0099CC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93DBA5-08E0-F384-48DF-107ACECED0ED}"/>
              </a:ext>
            </a:extLst>
          </p:cNvPr>
          <p:cNvSpPr/>
          <p:nvPr/>
        </p:nvSpPr>
        <p:spPr>
          <a:xfrm>
            <a:off x="5454435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E2BD49B-E9BB-943A-814A-74FBED94C815}"/>
              </a:ext>
            </a:extLst>
          </p:cNvPr>
          <p:cNvSpPr/>
          <p:nvPr/>
        </p:nvSpPr>
        <p:spPr>
          <a:xfrm>
            <a:off x="7854776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EAA11E-04E5-B376-3B81-CADA672ACD71}"/>
              </a:ext>
            </a:extLst>
          </p:cNvPr>
          <p:cNvSpPr/>
          <p:nvPr/>
        </p:nvSpPr>
        <p:spPr>
          <a:xfrm>
            <a:off x="10213522" y="1686789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F03C40-51E3-077F-97A2-FBA5E61C7A77}"/>
              </a:ext>
            </a:extLst>
          </p:cNvPr>
          <p:cNvSpPr/>
          <p:nvPr/>
        </p:nvSpPr>
        <p:spPr>
          <a:xfrm>
            <a:off x="3063831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E21C20-BAE3-6187-C8D2-46DE0285125B}"/>
              </a:ext>
            </a:extLst>
          </p:cNvPr>
          <p:cNvSpPr/>
          <p:nvPr/>
        </p:nvSpPr>
        <p:spPr>
          <a:xfrm>
            <a:off x="643974" y="1686786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9E21D-4C7A-BB65-6F5A-CDEBD4CA81C2}"/>
              </a:ext>
            </a:extLst>
          </p:cNvPr>
          <p:cNvSpPr txBox="1"/>
          <p:nvPr/>
        </p:nvSpPr>
        <p:spPr>
          <a:xfrm>
            <a:off x="5634095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남동연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EEEEA-6A41-37D9-7F3C-1DBE1AA7B750}"/>
              </a:ext>
            </a:extLst>
          </p:cNvPr>
          <p:cNvSpPr txBox="1"/>
          <p:nvPr/>
        </p:nvSpPr>
        <p:spPr>
          <a:xfrm>
            <a:off x="7964072" y="216946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김태현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EAC27-0717-4B49-2BDD-3615666A55EC}"/>
              </a:ext>
            </a:extLst>
          </p:cNvPr>
          <p:cNvSpPr txBox="1"/>
          <p:nvPr/>
        </p:nvSpPr>
        <p:spPr>
          <a:xfrm>
            <a:off x="10377299" y="21580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옥유리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F8F3DE-058D-1725-605B-6473D5386C7D}"/>
              </a:ext>
            </a:extLst>
          </p:cNvPr>
          <p:cNvSpPr txBox="1"/>
          <p:nvPr/>
        </p:nvSpPr>
        <p:spPr>
          <a:xfrm>
            <a:off x="3244919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장인혁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389E6D-76AF-03C7-A977-C0D1FCFC9598}"/>
              </a:ext>
            </a:extLst>
          </p:cNvPr>
          <p:cNvSpPr txBox="1"/>
          <p:nvPr/>
        </p:nvSpPr>
        <p:spPr>
          <a:xfrm>
            <a:off x="766121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윤정현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8E24D351-2A70-3F35-7DC9-E4C11AFE728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6527C7-5C1D-2DB5-CFF7-C61580AF9A65}"/>
              </a:ext>
            </a:extLst>
          </p:cNvPr>
          <p:cNvSpPr txBox="1"/>
          <p:nvPr/>
        </p:nvSpPr>
        <p:spPr>
          <a:xfrm>
            <a:off x="5350400" y="3212611"/>
            <a:ext cx="16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Future Cast_</a:t>
            </a:r>
            <a:r>
              <a:rPr lang="ko-KR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팀장</a:t>
            </a:r>
            <a:endParaRPr lang="en-US" altLang="ko-KR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10" name="그래픽 9" descr="왕관 단색으로 채워진">
            <a:extLst>
              <a:ext uri="{FF2B5EF4-FFF2-40B4-BE49-F238E27FC236}">
                <a16:creationId xmlns:a16="http://schemas.microsoft.com/office/drawing/2014/main" id="{9B2A6F8D-25BA-CE26-F4DA-7DC5BAFA4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29287">
            <a:off x="6237902" y="1198435"/>
            <a:ext cx="792286" cy="7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7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4D0E40-F60B-E157-4CD3-7C9AE4FE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FE132-0F02-DE60-030D-1D2F532433C5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웹 구현 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FC774F-539C-8083-B9A1-E26E087C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467" y="769163"/>
            <a:ext cx="8754057" cy="56217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ED9D79-5BFD-BB1A-E9B4-3ACDB4ED1CC6}"/>
              </a:ext>
            </a:extLst>
          </p:cNvPr>
          <p:cNvSpPr/>
          <p:nvPr/>
        </p:nvSpPr>
        <p:spPr>
          <a:xfrm>
            <a:off x="2669192" y="2275551"/>
            <a:ext cx="647699" cy="281994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2FA8FD-62CA-677E-338E-692445583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308" y="686661"/>
            <a:ext cx="8874216" cy="578677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EBD51D-AC48-BA6C-826D-55081B70AB7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ACD6634B-5906-47F0-D91F-903B981BC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23133" y="2326617"/>
            <a:ext cx="631852" cy="6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C3209FB-D2AD-E184-C5AB-C4602247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A92EA9-27EC-DC90-CA0B-32D6AA5338D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6CAFBF-2301-4187-0495-D883A3216AA2}"/>
              </a:ext>
            </a:extLst>
          </p:cNvPr>
          <p:cNvSpPr txBox="1"/>
          <p:nvPr/>
        </p:nvSpPr>
        <p:spPr>
          <a:xfrm>
            <a:off x="1033396" y="1058449"/>
            <a:ext cx="160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시현 </a:t>
            </a:r>
          </a:p>
        </p:txBody>
      </p:sp>
    </p:spTree>
    <p:extLst>
      <p:ext uri="{BB962C8B-B14F-4D97-AF65-F5344CB8AC3E}">
        <p14:creationId xmlns:p14="http://schemas.microsoft.com/office/powerpoint/2010/main" val="1842954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8B81BAB-B57D-4F29-9E6B-E0C7FE8C8905}"/>
              </a:ext>
            </a:extLst>
          </p:cNvPr>
          <p:cNvSpPr txBox="1">
            <a:spLocks/>
          </p:cNvSpPr>
          <p:nvPr/>
        </p:nvSpPr>
        <p:spPr>
          <a:xfrm>
            <a:off x="465973" y="577192"/>
            <a:ext cx="3191627" cy="465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분석 환경  및  활용  라이브러리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D289C-EBD4-4C15-9727-C9245D15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25" y="2049718"/>
            <a:ext cx="2049694" cy="668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FFA68-014F-498B-BE04-99741FFC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10" y="1544020"/>
            <a:ext cx="742247" cy="772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6E1F86-7234-48BC-8BF4-A550C77B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780" y="5141616"/>
            <a:ext cx="2175045" cy="71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5E3C67-1B0C-49C1-AA63-FB1750AE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41" y="5381859"/>
            <a:ext cx="2286396" cy="608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186A6B-D2D4-4980-8BFF-5D4E3E1F8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241" y="3910455"/>
            <a:ext cx="1516328" cy="8764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8CA61E-5C1F-4D36-AD10-149C952FC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58" y="1832155"/>
            <a:ext cx="1578552" cy="123220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DA2257-7F19-9ACD-B003-1E87E5C3244F}"/>
              </a:ext>
            </a:extLst>
          </p:cNvPr>
          <p:cNvSpPr/>
          <p:nvPr/>
        </p:nvSpPr>
        <p:spPr>
          <a:xfrm>
            <a:off x="6210009" y="1224333"/>
            <a:ext cx="4777581" cy="23024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92B05-820A-CA12-7CE1-10C257979EE6}"/>
              </a:ext>
            </a:extLst>
          </p:cNvPr>
          <p:cNvSpPr txBox="1"/>
          <p:nvPr/>
        </p:nvSpPr>
        <p:spPr>
          <a:xfrm>
            <a:off x="6189755" y="1087092"/>
            <a:ext cx="110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개발 환경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E59E0E0-809E-630A-4CA5-65A8D9D9F39F}"/>
              </a:ext>
            </a:extLst>
          </p:cNvPr>
          <p:cNvSpPr/>
          <p:nvPr/>
        </p:nvSpPr>
        <p:spPr>
          <a:xfrm>
            <a:off x="637475" y="3849863"/>
            <a:ext cx="11312957" cy="218710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5CE279-7556-B8A2-B5BF-42EDE9423EFF}"/>
              </a:ext>
            </a:extLst>
          </p:cNvPr>
          <p:cNvSpPr/>
          <p:nvPr/>
        </p:nvSpPr>
        <p:spPr>
          <a:xfrm>
            <a:off x="881915" y="1509965"/>
            <a:ext cx="4852502" cy="1846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7D3C9-462B-C9B4-6541-74F98FBBA18A}"/>
              </a:ext>
            </a:extLst>
          </p:cNvPr>
          <p:cNvSpPr txBox="1"/>
          <p:nvPr/>
        </p:nvSpPr>
        <p:spPr>
          <a:xfrm>
            <a:off x="947438" y="1383489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분석 언어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 descr="원, 그래픽, 디자인이(가) 표시된 사진&#10;&#10;자동 생성된 설명">
            <a:extLst>
              <a:ext uri="{FF2B5EF4-FFF2-40B4-BE49-F238E27FC236}">
                <a16:creationId xmlns:a16="http://schemas.microsoft.com/office/drawing/2014/main" id="{061CB9E3-DB57-BCB7-7EEE-DE338927E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891" y="2561414"/>
            <a:ext cx="901540" cy="901540"/>
          </a:xfrm>
          <a:prstGeom prst="rect">
            <a:avLst/>
          </a:prstGeom>
        </p:spPr>
      </p:pic>
      <p:pic>
        <p:nvPicPr>
          <p:cNvPr id="45" name="그림 44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90775D26-BDD5-40C6-180C-257989708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29" y="2583700"/>
            <a:ext cx="1554854" cy="874606"/>
          </a:xfrm>
          <a:prstGeom prst="rect">
            <a:avLst/>
          </a:prstGeom>
        </p:spPr>
      </p:pic>
      <p:pic>
        <p:nvPicPr>
          <p:cNvPr id="4" name="그림 3" descr="해양 포유류, 포유류, 창의성이(가) 표시된 사진&#10;&#10;자동 생성된 설명">
            <a:extLst>
              <a:ext uri="{FF2B5EF4-FFF2-40B4-BE49-F238E27FC236}">
                <a16:creationId xmlns:a16="http://schemas.microsoft.com/office/drawing/2014/main" id="{3D10CD03-53FC-ADB4-5A9E-6500263AB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5207" y="1386508"/>
            <a:ext cx="984723" cy="947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151141-A2E3-6A6E-8FBF-13D8E39EF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905" y="1400112"/>
            <a:ext cx="1312497" cy="1312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F0707D-0303-B889-2C8B-85594FCDF8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2992" y="4020138"/>
            <a:ext cx="1750761" cy="781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CE2198-34B2-49EF-A768-6EB31E3149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" y="3884417"/>
            <a:ext cx="2172007" cy="1031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9A2785-4F1D-45DE-8CF6-06B02AD8CD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12" y="4030338"/>
            <a:ext cx="1975758" cy="8256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C4CEC6-DAD3-09B0-6AC4-994885E282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96241" y="4824640"/>
            <a:ext cx="1825870" cy="11685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F2D38E-EF0E-929A-1A8E-C76C194C5F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35898" y="3910455"/>
            <a:ext cx="1750761" cy="10212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00CA19-F5E4-2926-64D3-C1B0E73501F1}"/>
              </a:ext>
            </a:extLst>
          </p:cNvPr>
          <p:cNvSpPr txBox="1"/>
          <p:nvPr/>
        </p:nvSpPr>
        <p:spPr>
          <a:xfrm>
            <a:off x="2744665" y="8167655"/>
            <a:ext cx="318436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라이브러리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&amp;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프레임워크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Visual Studio Code - 나무위키">
            <a:extLst>
              <a:ext uri="{FF2B5EF4-FFF2-40B4-BE49-F238E27FC236}">
                <a16:creationId xmlns:a16="http://schemas.microsoft.com/office/drawing/2014/main" id="{4E6ACC76-8613-3D43-293D-690FC7B88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63" y="2375567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Keras Documentation">
            <a:extLst>
              <a:ext uri="{FF2B5EF4-FFF2-40B4-BE49-F238E27FC236}">
                <a16:creationId xmlns:a16="http://schemas.microsoft.com/office/drawing/2014/main" id="{FB7D43D3-4645-0753-D285-B5AB1389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127" y="5149703"/>
            <a:ext cx="2571942" cy="71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xml - Powerful and Pythonic XML processing library combining  libxml2/libxslt with - PythonFix.com">
            <a:extLst>
              <a:ext uri="{FF2B5EF4-FFF2-40B4-BE49-F238E27FC236}">
                <a16:creationId xmlns:a16="http://schemas.microsoft.com/office/drawing/2014/main" id="{4DB86C2C-6834-768F-ABA1-92C91083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01" y="5036441"/>
            <a:ext cx="1837709" cy="91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7FCBE3-694F-4B55-3193-EAE6F231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2FAFB89-8F91-221F-FA16-7CA5272F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201" y="1700114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908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1750" y="3930672"/>
            <a:ext cx="579120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1750" y="1907874"/>
            <a:ext cx="5977467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05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자체 평가 의견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BBC63A-5DC9-2E19-D9E6-51AC144E9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15058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300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164234-03D6-4532-7986-57827A2F68B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3" name="그림 12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DD2834E0-BBB7-FE65-4CFB-CE96E501DA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8" y="717337"/>
            <a:ext cx="3637110" cy="5639010"/>
          </a:xfrm>
          <a:prstGeom prst="rect">
            <a:avLst/>
          </a:prstGeom>
        </p:spPr>
      </p:pic>
      <p:pic>
        <p:nvPicPr>
          <p:cNvPr id="14" name="그림 13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B741CE8E-E64F-4623-BAC1-7A772FA99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69" y="717338"/>
            <a:ext cx="3637110" cy="5639010"/>
          </a:xfrm>
          <a:prstGeom prst="rect">
            <a:avLst/>
          </a:prstGeom>
        </p:spPr>
      </p:pic>
      <p:pic>
        <p:nvPicPr>
          <p:cNvPr id="15" name="그림 14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E5D920B5-E419-C7B5-9440-AB93F8783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80" y="717340"/>
            <a:ext cx="3754462" cy="56390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0605F8-5C25-5ED0-5EFA-F2350E8B69A9}"/>
              </a:ext>
            </a:extLst>
          </p:cNvPr>
          <p:cNvSpPr txBox="1"/>
          <p:nvPr/>
        </p:nvSpPr>
        <p:spPr>
          <a:xfrm>
            <a:off x="699110" y="2105170"/>
            <a:ext cx="3017806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+mj-lt"/>
              </a:rPr>
              <a:t>제조업 분야의 전체적인 프로세스와 콘크리트 </a:t>
            </a:r>
            <a:r>
              <a:rPr lang="ko-KR" altLang="en-US" sz="1200" spc="-150" dirty="0" err="1">
                <a:latin typeface="+mj-lt"/>
              </a:rPr>
              <a:t>혼화제</a:t>
            </a:r>
            <a:r>
              <a:rPr lang="ko-KR" altLang="en-US" sz="1200" spc="-150" dirty="0">
                <a:latin typeface="+mj-lt"/>
              </a:rPr>
              <a:t> 및 관련된 도메인 지식이 얼마나 중요한지를 </a:t>
            </a:r>
            <a:r>
              <a:rPr lang="ko-KR" altLang="en-US" sz="1200" spc="-150" dirty="0" err="1">
                <a:latin typeface="+mj-lt"/>
              </a:rPr>
              <a:t>깨달았습니다</a:t>
            </a:r>
            <a:r>
              <a:rPr lang="en-US" altLang="ko-KR" sz="1200" spc="-15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+mj-lt"/>
              </a:rPr>
              <a:t>코딩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데이터 </a:t>
            </a:r>
            <a:r>
              <a:rPr lang="ko-KR" altLang="en-US" sz="1200" spc="-150" dirty="0" err="1">
                <a:latin typeface="+mj-lt"/>
              </a:rPr>
              <a:t>전처리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데이터 가공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피처 개발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모델링 등 다양한 작업을 프로젝트를 통해 경험하고 배웠지만</a:t>
            </a:r>
            <a:r>
              <a:rPr lang="en-US" altLang="ko-KR" sz="1200" spc="-150" dirty="0">
                <a:latin typeface="+mj-lt"/>
              </a:rPr>
              <a:t>,  </a:t>
            </a:r>
            <a:r>
              <a:rPr lang="ko-KR" altLang="en-US" sz="1200" spc="-150" dirty="0">
                <a:latin typeface="+mj-lt"/>
              </a:rPr>
              <a:t>이 모든 과정이 쉽지 않다는 것을 </a:t>
            </a:r>
            <a:r>
              <a:rPr lang="ko-KR" altLang="en-US" sz="1200" spc="-150" dirty="0" err="1">
                <a:latin typeface="+mj-lt"/>
              </a:rPr>
              <a:t>깨달았습니다</a:t>
            </a:r>
            <a:r>
              <a:rPr lang="en-US" altLang="ko-KR" sz="1200" spc="-150" dirty="0">
                <a:latin typeface="+mj-lt"/>
              </a:rPr>
              <a:t>. </a:t>
            </a:r>
            <a:r>
              <a:rPr lang="ko-KR" altLang="en-US" sz="1200" spc="-150" dirty="0">
                <a:latin typeface="+mj-lt"/>
              </a:rPr>
              <a:t>특히 시계열 데이터 있어 </a:t>
            </a:r>
            <a:r>
              <a:rPr lang="en-US" altLang="ko-KR" sz="1200" spc="-150" dirty="0" err="1">
                <a:latin typeface="+mj-lt"/>
              </a:rPr>
              <a:t>sarima</a:t>
            </a:r>
            <a:r>
              <a:rPr lang="en-US" altLang="ko-KR" sz="1200" spc="-150" dirty="0">
                <a:latin typeface="+mj-lt"/>
              </a:rPr>
              <a:t> </a:t>
            </a:r>
            <a:r>
              <a:rPr lang="ko-KR" altLang="en-US" sz="1200" spc="-150" dirty="0">
                <a:latin typeface="+mj-lt"/>
              </a:rPr>
              <a:t>모델은 시계열 데이터의 패턴과 계절성을 통해 수요를 예측하기에 적합하다고 느꼈습니다</a:t>
            </a:r>
            <a:r>
              <a:rPr lang="en-US" altLang="ko-KR" sz="1200" spc="-15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+mj-lt"/>
              </a:rPr>
              <a:t>하지만 </a:t>
            </a:r>
            <a:r>
              <a:rPr lang="ko-KR" altLang="en-US" sz="1200" spc="-150" dirty="0" err="1">
                <a:latin typeface="+mj-lt"/>
              </a:rPr>
              <a:t>딥러닝을</a:t>
            </a:r>
            <a:r>
              <a:rPr lang="ko-KR" altLang="en-US" sz="1200" spc="-150" dirty="0">
                <a:latin typeface="+mj-lt"/>
              </a:rPr>
              <a:t> 활용한 수요예측에 있어 어려움을 많이 느껴 부족하고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노력과 시간 투자가 필요하다 생각했습니다</a:t>
            </a:r>
            <a:r>
              <a:rPr lang="en-US" altLang="ko-KR" sz="1200" spc="-150" dirty="0">
                <a:latin typeface="+mj-lt"/>
              </a:rPr>
              <a:t>.</a:t>
            </a:r>
            <a:endParaRPr lang="ko-KR" altLang="en-US" sz="1200" spc="-15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52AFB-777D-A5EA-B61F-42781FAD6BC4}"/>
              </a:ext>
            </a:extLst>
          </p:cNvPr>
          <p:cNvSpPr txBox="1"/>
          <p:nvPr/>
        </p:nvSpPr>
        <p:spPr>
          <a:xfrm>
            <a:off x="2280304" y="153844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팀장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남동연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67CE59-F16F-A2DD-23D3-47F22BBE8409}"/>
              </a:ext>
            </a:extLst>
          </p:cNvPr>
          <p:cNvSpPr txBox="1"/>
          <p:nvPr/>
        </p:nvSpPr>
        <p:spPr>
          <a:xfrm>
            <a:off x="6624998" y="15384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옥유리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86A4A-672F-7F8F-E3E6-AA2B468DE3A0}"/>
              </a:ext>
            </a:extLst>
          </p:cNvPr>
          <p:cNvSpPr txBox="1"/>
          <p:nvPr/>
        </p:nvSpPr>
        <p:spPr>
          <a:xfrm>
            <a:off x="10476637" y="15384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윤정현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23240-D036-7B28-980C-E6655DBB7978}"/>
              </a:ext>
            </a:extLst>
          </p:cNvPr>
          <p:cNvSpPr txBox="1"/>
          <p:nvPr/>
        </p:nvSpPr>
        <p:spPr>
          <a:xfrm>
            <a:off x="8429218" y="2091711"/>
            <a:ext cx="3063672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대해 지식이 별로 없어서 힘들었고 원래는 현업데이터가 매일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이용해서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되어야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주마다 하는 발주가 내용이 현실반영이 되는데 여기서는 한번에 온 데이터만 존재하기때문에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개월치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발주를 한번에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작성해야하는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아쉬움이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F4CF43-914D-B296-3C8B-8B08092920E9}"/>
              </a:ext>
            </a:extLst>
          </p:cNvPr>
          <p:cNvSpPr txBox="1"/>
          <p:nvPr/>
        </p:nvSpPr>
        <p:spPr>
          <a:xfrm>
            <a:off x="4598489" y="2091711"/>
            <a:ext cx="290367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프로젝트에서 데이터 관련 업무를 하지 못한 아쉬움이 많아서 이번에는 데이터 작업을 하며 </a:t>
            </a:r>
            <a:r>
              <a:rPr lang="en-US" altLang="ko-KR" sz="1200" dirty="0"/>
              <a:t>ML</a:t>
            </a:r>
            <a:r>
              <a:rPr lang="ko-KR" altLang="en-US" sz="1200" dirty="0"/>
              <a:t>과 </a:t>
            </a:r>
            <a:r>
              <a:rPr lang="en-US" altLang="ko-KR" sz="1200" dirty="0"/>
              <a:t>DL</a:t>
            </a:r>
            <a:r>
              <a:rPr lang="ko-KR" altLang="en-US" sz="1200" dirty="0"/>
              <a:t>을 집중적으로 습득하고자 하였으나</a:t>
            </a:r>
            <a:endParaRPr lang="en-US" altLang="ko-KR" sz="1200" dirty="0"/>
          </a:p>
          <a:p>
            <a:r>
              <a:rPr lang="ko-KR" altLang="en-US" sz="1200" dirty="0" err="1"/>
              <a:t>태블로라는</a:t>
            </a:r>
            <a:r>
              <a:rPr lang="ko-KR" altLang="en-US" sz="1200" dirty="0"/>
              <a:t> 프로그램을 담당하게 되어 이번에도 </a:t>
            </a:r>
            <a:r>
              <a:rPr lang="en-US" altLang="ko-KR" sz="1200" dirty="0"/>
              <a:t>ML,DL</a:t>
            </a:r>
            <a:r>
              <a:rPr lang="ko-KR" altLang="en-US" sz="1200" dirty="0"/>
              <a:t>을 공부하지 못했던 부분이 너무 많이 아쉬웠습니다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태블로</a:t>
            </a:r>
            <a:r>
              <a:rPr lang="ko-KR" altLang="en-US" sz="1200" dirty="0"/>
              <a:t> 작업 중에는 누구에게 물어볼 곳도 학습 자료도 많지 않아 강의도 </a:t>
            </a:r>
            <a:r>
              <a:rPr lang="ko-KR" altLang="en-US" sz="1200" dirty="0" err="1"/>
              <a:t>있는대로</a:t>
            </a:r>
            <a:r>
              <a:rPr lang="ko-KR" altLang="en-US" sz="1200" dirty="0"/>
              <a:t> 구매하고 교재도 </a:t>
            </a:r>
            <a:r>
              <a:rPr lang="ko-KR" altLang="en-US" sz="1200" dirty="0" err="1"/>
              <a:t>여러권</a:t>
            </a:r>
            <a:r>
              <a:rPr lang="ko-KR" altLang="en-US" sz="1200" dirty="0"/>
              <a:t> 정독하고 인도어로 강의하는 유투브까지</a:t>
            </a:r>
            <a:r>
              <a:rPr lang="en-US" altLang="ko-KR" sz="1200" dirty="0"/>
              <a:t>..</a:t>
            </a:r>
            <a:r>
              <a:rPr lang="ko-KR" altLang="en-US" sz="1200" dirty="0"/>
              <a:t>없는 자료 찾아가며 독학하면서 한계도 많이 느끼고 막막함에 포기하고 싶은 순간도 많았지만 처음으로 대시보드가 만들어졌을 </a:t>
            </a:r>
            <a:r>
              <a:rPr lang="ko-KR" altLang="en-US" sz="1200" dirty="0" err="1"/>
              <a:t>떄</a:t>
            </a:r>
            <a:r>
              <a:rPr lang="ko-KR" altLang="en-US" sz="1200" dirty="0"/>
              <a:t> 지난 시간이 다 보상받는 것 같았습니다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프로젝트 끝나면 그동안 못한 복습들 하면서 </a:t>
            </a:r>
            <a:r>
              <a:rPr lang="ko-KR" altLang="en-US" sz="1200" dirty="0" err="1"/>
              <a:t>태블로도</a:t>
            </a:r>
            <a:r>
              <a:rPr lang="ko-KR" altLang="en-US" sz="1200" dirty="0"/>
              <a:t> 계속 공부해가려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앞으로가</a:t>
            </a:r>
            <a:r>
              <a:rPr lang="ko-KR" altLang="en-US" sz="1200" dirty="0"/>
              <a:t> 기대됩니다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6246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164234-03D6-4532-7986-57827A2F68B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6" name="그림 15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07CCC572-75CD-BEAF-457B-2CC18B92AE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0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29" y="528850"/>
            <a:ext cx="5779761" cy="6143637"/>
          </a:xfrm>
          <a:prstGeom prst="rect">
            <a:avLst/>
          </a:prstGeom>
        </p:spPr>
      </p:pic>
      <p:pic>
        <p:nvPicPr>
          <p:cNvPr id="17" name="그림 16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D4A75140-F552-C499-40D8-5B95D04E1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983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7" y="528850"/>
            <a:ext cx="5265079" cy="6146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11F69C-4BAF-3CE4-8D72-9C5DF467875D}"/>
              </a:ext>
            </a:extLst>
          </p:cNvPr>
          <p:cNvSpPr txBox="1"/>
          <p:nvPr/>
        </p:nvSpPr>
        <p:spPr>
          <a:xfrm>
            <a:off x="4224223" y="14293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김태현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23EB9-25C7-509F-D1F2-B24908A535B3}"/>
              </a:ext>
            </a:extLst>
          </p:cNvPr>
          <p:cNvSpPr txBox="1"/>
          <p:nvPr/>
        </p:nvSpPr>
        <p:spPr>
          <a:xfrm>
            <a:off x="9725526" y="14742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장인혁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A59E1-32E1-4387-BF54-ABB369F487C7}"/>
              </a:ext>
            </a:extLst>
          </p:cNvPr>
          <p:cNvSpPr txBox="1"/>
          <p:nvPr/>
        </p:nvSpPr>
        <p:spPr>
          <a:xfrm>
            <a:off x="863017" y="2049042"/>
            <a:ext cx="444366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/>
              <a:t>이번 프로젝트를 시작하면서 딥러닝 파트와 </a:t>
            </a:r>
            <a:r>
              <a:rPr lang="ko-KR" altLang="en-US" sz="1400" spc="-150" dirty="0" err="1"/>
              <a:t>머신러닝</a:t>
            </a:r>
            <a:r>
              <a:rPr lang="ko-KR" altLang="en-US" sz="1400" spc="-150" dirty="0"/>
              <a:t> 파트를 중점적으로 맡았는데 딥러닝 지식이 쌓이기 전에  시계열 </a:t>
            </a:r>
            <a:r>
              <a:rPr lang="ko-KR" altLang="en-US" sz="1400" spc="-150" dirty="0" err="1"/>
              <a:t>딥러닝을</a:t>
            </a:r>
            <a:r>
              <a:rPr lang="ko-KR" altLang="en-US" sz="1400" spc="-150" dirty="0"/>
              <a:t> 접하다 보니 너무 부족한점이 많았던 것 같습니다 </a:t>
            </a:r>
            <a:r>
              <a:rPr lang="en-US" altLang="ko-KR" sz="1400" spc="-150" dirty="0"/>
              <a:t>.</a:t>
            </a:r>
            <a:r>
              <a:rPr lang="ko-KR" altLang="en-US" sz="1400" spc="-150" dirty="0"/>
              <a:t> </a:t>
            </a:r>
            <a:endParaRPr lang="en-US" altLang="ko-KR" sz="1400" spc="-150" dirty="0"/>
          </a:p>
          <a:p>
            <a:r>
              <a:rPr lang="ko-KR" altLang="en-US" sz="1400" spc="-150" dirty="0"/>
              <a:t>처음에는 </a:t>
            </a:r>
            <a:r>
              <a:rPr lang="en-US" altLang="ko-KR" sz="1400" spc="-150" dirty="0"/>
              <a:t>r2</a:t>
            </a:r>
            <a:r>
              <a:rPr lang="ko-KR" altLang="en-US" sz="1400" spc="-150" dirty="0"/>
              <a:t>스코어 중점으로 </a:t>
            </a:r>
            <a:r>
              <a:rPr lang="ko-KR" altLang="en-US" sz="1400" spc="-150" dirty="0" err="1"/>
              <a:t>예측값에</a:t>
            </a:r>
            <a:r>
              <a:rPr lang="ko-KR" altLang="en-US" sz="1400" spc="-150" dirty="0"/>
              <a:t> 정확도를 측정 </a:t>
            </a:r>
            <a:r>
              <a:rPr lang="ko-KR" altLang="en-US" sz="1400" spc="-150" dirty="0" err="1"/>
              <a:t>할려하였고</a:t>
            </a:r>
            <a:r>
              <a:rPr lang="ko-KR" altLang="en-US" sz="1400" spc="-150" dirty="0"/>
              <a:t> 딥러닝 모델에 </a:t>
            </a:r>
            <a:r>
              <a:rPr lang="en-US" altLang="ko-KR" sz="1400" spc="-150" dirty="0"/>
              <a:t>r2</a:t>
            </a:r>
            <a:r>
              <a:rPr lang="ko-KR" altLang="en-US" sz="1400" spc="-150" dirty="0"/>
              <a:t>스코어는 상당히 매력적으로 보였습니다</a:t>
            </a:r>
            <a:r>
              <a:rPr lang="en-US" altLang="ko-KR" sz="1400" spc="-150" dirty="0"/>
              <a:t>.  </a:t>
            </a:r>
            <a:r>
              <a:rPr lang="ko-KR" altLang="en-US" sz="1400" spc="-150" dirty="0"/>
              <a:t>그렇지만 선형회귀모델이 아닌 딥러닝 모델에 </a:t>
            </a:r>
            <a:r>
              <a:rPr lang="en-US" altLang="ko-KR" sz="1400" spc="-150" dirty="0"/>
              <a:t>r2</a:t>
            </a:r>
            <a:r>
              <a:rPr lang="ko-KR" altLang="en-US" sz="1400" spc="-150" dirty="0"/>
              <a:t>스코어를 측정하는 것은 상당한 오류 였으며 뒤늦게 </a:t>
            </a:r>
            <a:r>
              <a:rPr lang="en-US" altLang="ko-KR" sz="1400" spc="-150" dirty="0" err="1"/>
              <a:t>mape</a:t>
            </a:r>
            <a:r>
              <a:rPr lang="ko-KR" altLang="en-US" sz="1400" spc="-150" dirty="0"/>
              <a:t>를 기준으로 잡아 시간을 많이  소모했습니다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또한 모델개발에만 너무 중점적인 나머지 예측문제에 중요한 </a:t>
            </a:r>
            <a:r>
              <a:rPr lang="ko-KR" altLang="en-US" sz="1400" spc="-150" dirty="0" err="1"/>
              <a:t>피쳐개발을</a:t>
            </a:r>
            <a:r>
              <a:rPr lang="ko-KR" altLang="en-US" sz="1400" spc="-150" dirty="0"/>
              <a:t> 좀더 유리하게 이끌어내지 </a:t>
            </a:r>
            <a:r>
              <a:rPr lang="ko-KR" altLang="en-US" sz="1400" spc="-150" dirty="0" err="1"/>
              <a:t>못한점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기술적인 부분에서는 자동으로 </a:t>
            </a:r>
            <a:r>
              <a:rPr lang="ko-KR" altLang="en-US" sz="1400" spc="-150" dirty="0" err="1"/>
              <a:t>연동화시키는</a:t>
            </a:r>
            <a:r>
              <a:rPr lang="ko-KR" altLang="en-US" sz="1400" spc="-150" dirty="0"/>
              <a:t> 작업 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구글 클라우드를 적용했으면 </a:t>
            </a:r>
            <a:r>
              <a:rPr lang="ko-KR" altLang="en-US" sz="1400" spc="-150" dirty="0" err="1"/>
              <a:t>어땟을까</a:t>
            </a:r>
            <a:r>
              <a:rPr lang="ko-KR" altLang="en-US" sz="1400" spc="-150" dirty="0"/>
              <a:t> 하는 </a:t>
            </a:r>
            <a:r>
              <a:rPr lang="ko-KR" altLang="en-US" sz="1400" spc="-150" dirty="0" err="1"/>
              <a:t>아쉬운점이있습니다</a:t>
            </a:r>
            <a:r>
              <a:rPr lang="en-US" altLang="ko-KR" sz="1400" spc="-150" dirty="0"/>
              <a:t>.</a:t>
            </a:r>
            <a:endParaRPr lang="ko-KR" altLang="en-US" sz="1400" spc="-150" dirty="0"/>
          </a:p>
          <a:p>
            <a:r>
              <a:rPr lang="ko-KR" altLang="en-US" sz="1400" spc="-150" dirty="0"/>
              <a:t>이번 프로젝트때 </a:t>
            </a:r>
            <a:r>
              <a:rPr lang="ko-KR" altLang="en-US" sz="1400" spc="-150" dirty="0" err="1"/>
              <a:t>아쉬운점이많아</a:t>
            </a:r>
            <a:r>
              <a:rPr lang="ko-KR" altLang="en-US" sz="1400" spc="-150" dirty="0"/>
              <a:t> 오히려 더 </a:t>
            </a:r>
            <a:r>
              <a:rPr lang="ko-KR" altLang="en-US" sz="1400" spc="-150" dirty="0" err="1"/>
              <a:t>성장해갈수있다</a:t>
            </a:r>
            <a:r>
              <a:rPr lang="ko-KR" altLang="en-US" sz="1400" spc="-150" dirty="0"/>
              <a:t> 생각합니다 </a:t>
            </a:r>
            <a:endParaRPr lang="en-US" altLang="ko-KR" sz="1400" spc="-150" dirty="0"/>
          </a:p>
          <a:p>
            <a:endParaRPr lang="ko-KR" altLang="en-US" sz="1400" spc="-150" dirty="0"/>
          </a:p>
          <a:p>
            <a:r>
              <a:rPr lang="ko-KR" altLang="en-US" sz="1400" spc="-150" dirty="0"/>
              <a:t>이후 </a:t>
            </a:r>
            <a:r>
              <a:rPr lang="en-US" altLang="ko-KR" sz="1400" spc="-150" dirty="0" err="1"/>
              <a:t>dacon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수요예측이나 혹은 직장생활을 하며  한층 더 발전해가는 저를 만들고 싶습니다 </a:t>
            </a:r>
            <a:r>
              <a:rPr lang="ko-KR" altLang="en-US" sz="1400" spc="-150" dirty="0" err="1"/>
              <a:t>우리팀</a:t>
            </a:r>
            <a:r>
              <a:rPr lang="ko-KR" altLang="en-US" sz="1400" spc="-150" dirty="0"/>
              <a:t>  감사합니다 </a:t>
            </a:r>
            <a:r>
              <a:rPr lang="en-US" altLang="ko-KR" sz="1400" spc="-150" dirty="0"/>
              <a:t>:] </a:t>
            </a:r>
            <a:endParaRPr lang="ko-KR" altLang="en-US" sz="1400" spc="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4F55E-17A8-2676-2D9C-84893A995B8D}"/>
              </a:ext>
            </a:extLst>
          </p:cNvPr>
          <p:cNvSpPr txBox="1"/>
          <p:nvPr/>
        </p:nvSpPr>
        <p:spPr>
          <a:xfrm>
            <a:off x="6277416" y="1987486"/>
            <a:ext cx="52015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/>
              <a:t>이번 자동 발주 시스템이라는 주제를 가지고 </a:t>
            </a:r>
            <a:r>
              <a:rPr lang="en-US" altLang="ko-KR" sz="1200" spc="-150" dirty="0"/>
              <a:t>2</a:t>
            </a:r>
            <a:r>
              <a:rPr lang="ko-KR" altLang="en-US" sz="1200" spc="-150" dirty="0"/>
              <a:t>차 프로젝트를 진행하게 되면서 </a:t>
            </a:r>
            <a:r>
              <a:rPr lang="ko-KR" altLang="en-US" sz="1200" spc="-150" dirty="0" err="1"/>
              <a:t>느낀점은</a:t>
            </a:r>
            <a:r>
              <a:rPr lang="ko-KR" altLang="en-US" sz="1200" spc="-150" dirty="0"/>
              <a:t>  프로젝트 주제에 대해 조사해보면서 여러 어려움을 느꼈습니다</a:t>
            </a:r>
            <a:r>
              <a:rPr lang="en-US" altLang="ko-KR" sz="1200" spc="-150" dirty="0"/>
              <a:t>.</a:t>
            </a:r>
          </a:p>
          <a:p>
            <a:r>
              <a:rPr lang="ko-KR" altLang="en-US" sz="1200" spc="-150" dirty="0"/>
              <a:t>이 시스템의 자동 발주를 구현하기 위해서 필요한 수요요청에 대한 예측을 위해 어떤 모델을 </a:t>
            </a:r>
            <a:r>
              <a:rPr lang="ko-KR" altLang="en-US" sz="1200" spc="-150" dirty="0" err="1"/>
              <a:t>선택해야할지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그에 맞게 받은 데이터를 어떻게 모델에 알맞게 가공 </a:t>
            </a:r>
            <a:r>
              <a:rPr lang="ko-KR" altLang="en-US" sz="1200" spc="-150" dirty="0" err="1"/>
              <a:t>해야할지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필요한 데이터 테이블이 무엇인지 등 어려움을 겪었지만 조금씩 조원들과 아이디어를 내보고 강사님에게 조언을 들어보고 이를 조율하면서 한 </a:t>
            </a:r>
            <a:r>
              <a:rPr lang="ko-KR" altLang="en-US" sz="1200" spc="-150" dirty="0" err="1"/>
              <a:t>발자국씩</a:t>
            </a:r>
            <a:r>
              <a:rPr lang="ko-KR" altLang="en-US" sz="1200" spc="-150" dirty="0"/>
              <a:t> </a:t>
            </a:r>
            <a:r>
              <a:rPr lang="ko-KR" altLang="en-US" sz="1200" spc="-150" dirty="0" err="1"/>
              <a:t>진행해나갈</a:t>
            </a:r>
            <a:r>
              <a:rPr lang="ko-KR" altLang="en-US" sz="1200" spc="-150" dirty="0"/>
              <a:t> 수 있었습니다</a:t>
            </a:r>
            <a:r>
              <a:rPr lang="en-US" altLang="ko-KR" sz="1200" spc="-150" dirty="0"/>
              <a:t>. </a:t>
            </a:r>
            <a:r>
              <a:rPr lang="ko-KR" altLang="en-US" sz="1200" spc="-150" dirty="0"/>
              <a:t>이번 프로젝트에서 </a:t>
            </a:r>
            <a:r>
              <a:rPr lang="en-US" altLang="ko-KR" sz="1200" spc="-150" dirty="0" err="1"/>
              <a:t>Mariadb</a:t>
            </a:r>
            <a:r>
              <a:rPr lang="ko-KR" altLang="en-US" sz="1200" spc="-150" dirty="0"/>
              <a:t>를 담당해서 작업을 진행하였는데 받은 데이터들을 테이블로 만들고 연관성을 고려해서 테이블들을 합쳐서 새로운 테이블을 만들거나 필요한 부분만 빼서 사용하거나 일관성이 없는 데이터를 </a:t>
            </a:r>
            <a:r>
              <a:rPr lang="ko-KR" altLang="en-US" sz="1200" spc="-150" dirty="0" err="1"/>
              <a:t>전처리해보면서</a:t>
            </a:r>
            <a:r>
              <a:rPr lang="ko-KR" altLang="en-US" sz="1200" spc="-150" dirty="0"/>
              <a:t>  어떻게 해야 프로젝트에 맞게 사용할 수 있을까 생각하고 책이나 구글</a:t>
            </a:r>
            <a:r>
              <a:rPr lang="en-US" altLang="ko-KR" sz="1200" spc="-150" dirty="0"/>
              <a:t>, </a:t>
            </a:r>
            <a:r>
              <a:rPr lang="en-US" altLang="ko-KR" sz="1200" spc="-150" dirty="0" err="1"/>
              <a:t>chatgpt</a:t>
            </a:r>
            <a:r>
              <a:rPr lang="ko-KR" altLang="en-US" sz="1200" spc="-150" dirty="0"/>
              <a:t>를 통해 막히는 부분이나 궁금한 부분을 검색하고 찾아보면서 해결방법을 찾아보려고 노력했습니다</a:t>
            </a:r>
            <a:r>
              <a:rPr lang="en-US" altLang="ko-KR" sz="1200" spc="-150" dirty="0"/>
              <a:t>. </a:t>
            </a:r>
            <a:r>
              <a:rPr lang="ko-KR" altLang="en-US" sz="1200" spc="-150" dirty="0"/>
              <a:t>덕분에 몰랐던 함수나 프로시저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트리거 같은 기능에 대해서 알 수 있었고 간단한 프로시저 기능을 사용해서 </a:t>
            </a:r>
            <a:r>
              <a:rPr lang="ko-KR" altLang="en-US" sz="1200" spc="-150" dirty="0" err="1"/>
              <a:t>파이썬을</a:t>
            </a:r>
            <a:r>
              <a:rPr lang="ko-KR" altLang="en-US" sz="1200" spc="-150" dirty="0"/>
              <a:t> 통해  출력된 데이터를 </a:t>
            </a:r>
            <a:r>
              <a:rPr lang="en-US" altLang="ko-KR" sz="1200" spc="-150" dirty="0" err="1"/>
              <a:t>Mariadb</a:t>
            </a:r>
            <a:r>
              <a:rPr lang="ko-KR" altLang="en-US" sz="1200" spc="-150" dirty="0"/>
              <a:t>의 </a:t>
            </a:r>
            <a:r>
              <a:rPr lang="en-US" altLang="ko-KR" sz="1200" spc="-150" dirty="0"/>
              <a:t>DB</a:t>
            </a:r>
            <a:r>
              <a:rPr lang="ko-KR" altLang="en-US" sz="1200" spc="-150" dirty="0"/>
              <a:t>에 업데이트를 할 때에 예비 저장테이블을 생성하는데 사용할 수 있었습니다</a:t>
            </a:r>
            <a:r>
              <a:rPr lang="en-US" altLang="ko-KR" sz="1200" spc="-150" dirty="0"/>
              <a:t>. </a:t>
            </a:r>
            <a:r>
              <a:rPr lang="ko-KR" altLang="en-US" sz="1200" spc="-150" dirty="0"/>
              <a:t>비록 완성된 프로젝트가 미숙하고 부족한 점이 많겠지만 프로젝트를 진행하면서 작업했던 경험이 앞으로도  많은 도움이 될 것이고 부족했던 부분은 더 공부를 해서 채워 나갈 수 있도록 노력하겠습니다</a:t>
            </a:r>
            <a:r>
              <a:rPr lang="en-US" altLang="ko-KR" sz="1200" spc="-150" dirty="0"/>
              <a:t>.</a:t>
            </a:r>
          </a:p>
          <a:p>
            <a:endParaRPr lang="en-US" altLang="ko-KR" sz="1200" spc="-150" dirty="0"/>
          </a:p>
          <a:p>
            <a:r>
              <a:rPr lang="ko-KR" altLang="en-US" sz="1200" spc="-150" dirty="0" err="1"/>
              <a:t>힘든점도</a:t>
            </a:r>
            <a:r>
              <a:rPr lang="ko-KR" altLang="en-US" sz="1200" spc="-150" dirty="0"/>
              <a:t> 있고 </a:t>
            </a:r>
            <a:r>
              <a:rPr lang="ko-KR" altLang="en-US" sz="1200" spc="-150" dirty="0" err="1"/>
              <a:t>아쉬운점도</a:t>
            </a:r>
            <a:r>
              <a:rPr lang="ko-KR" altLang="en-US" sz="1200" spc="-150" dirty="0"/>
              <a:t> 많았지만 조원들과 같이 노력했고 만들면서 재미있었던 부분도 있어서  개인적으로는 유익하고 만족했던 시간이었습니다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218260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FD15B8-7F82-2889-A165-B2CE1A1417A4}"/>
              </a:ext>
            </a:extLst>
          </p:cNvPr>
          <p:cNvSpPr txBox="1"/>
          <p:nvPr/>
        </p:nvSpPr>
        <p:spPr>
          <a:xfrm>
            <a:off x="4407076" y="2199539"/>
            <a:ext cx="3377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 </a:t>
            </a:r>
            <a:r>
              <a:rPr lang="en-US" altLang="ko-KR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altLang="ko-KR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ko-KR" altLang="en-US" sz="11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43916"/>
            <a:ext cx="5399623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02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프로젝트 개요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2800" y="3892572"/>
            <a:ext cx="5399624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12612AC-23B4-AE08-2507-BE82F1936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11794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523BD31-97F6-7AA1-47AF-F9C642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4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32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5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3CBB0-27C9-CA70-DBC5-7FA328F61D35}"/>
              </a:ext>
            </a:extLst>
          </p:cNvPr>
          <p:cNvSpPr/>
          <p:nvPr/>
        </p:nvSpPr>
        <p:spPr>
          <a:xfrm>
            <a:off x="0" y="330042"/>
            <a:ext cx="12192000" cy="1089185"/>
          </a:xfrm>
          <a:prstGeom prst="rect">
            <a:avLst/>
          </a:prstGeom>
          <a:gradFill>
            <a:gsLst>
              <a:gs pos="18000">
                <a:schemeClr val="bg1">
                  <a:lumMod val="85000"/>
                </a:schemeClr>
              </a:gs>
              <a:gs pos="59000">
                <a:srgbClr val="F7F7F7"/>
              </a:gs>
              <a:gs pos="22000">
                <a:srgbClr val="D9D9D9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47000">
                <a:schemeClr val="bg1">
                  <a:lumMod val="9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회사는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콘크리트 혼화제를 생산하고 판매하는 기업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lvl="1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회사는 주로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공기연행제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(Air-Entraining admixtures)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중점적으로 생산하며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콘크리트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감수제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 </a:t>
            </a:r>
          </a:p>
          <a:p>
            <a:pPr lvl="1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PCE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등 다양한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혼화제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상품을 생산하고 판매합니다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E5ACDB-9509-8338-DDDD-269F6293C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09558"/>
              </p:ext>
            </p:extLst>
          </p:nvPr>
        </p:nvGraphicFramePr>
        <p:xfrm>
          <a:off x="0" y="-5238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팀 구성 및 역할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1984885-0F67-8674-7E3E-CE9EA4565B50}"/>
              </a:ext>
            </a:extLst>
          </p:cNvPr>
          <p:cNvSpPr/>
          <p:nvPr/>
        </p:nvSpPr>
        <p:spPr>
          <a:xfrm>
            <a:off x="285750" y="1818482"/>
            <a:ext cx="11620500" cy="1354454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37DC9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0459C06-882C-B062-C383-B0FA6923F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3975"/>
              </p:ext>
            </p:extLst>
          </p:nvPr>
        </p:nvGraphicFramePr>
        <p:xfrm>
          <a:off x="285750" y="3513455"/>
          <a:ext cx="3765550" cy="2842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DFE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AB6BE9F-B5DA-570B-45C1-A53A12D3E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52812"/>
              </p:ext>
            </p:extLst>
          </p:nvPr>
        </p:nvGraphicFramePr>
        <p:xfrm>
          <a:off x="4213225" y="3513456"/>
          <a:ext cx="3765550" cy="284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E5E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EE80C70-AADE-F40E-D737-6168BD721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82792"/>
              </p:ext>
            </p:extLst>
          </p:nvPr>
        </p:nvGraphicFramePr>
        <p:xfrm>
          <a:off x="8140700" y="3513456"/>
          <a:ext cx="3765550" cy="284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E5E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6C3141-3092-9577-8EE6-7DC9A2FDB455}"/>
              </a:ext>
            </a:extLst>
          </p:cNvPr>
          <p:cNvSpPr txBox="1"/>
          <p:nvPr/>
        </p:nvSpPr>
        <p:spPr>
          <a:xfrm>
            <a:off x="1894680" y="2013189"/>
            <a:ext cx="848991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사는 분기별로</a:t>
            </a: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기획팀의 생산 계획에 따른 원자재구매 발주가 진행 되는데  </a:t>
            </a:r>
            <a:r>
              <a:rPr lang="ko-KR" altLang="en-US" sz="1600" b="1" u="sng" spc="-150" dirty="0">
                <a:solidFill>
                  <a:schemeClr val="bg1"/>
                </a:solidFill>
              </a:rPr>
              <a:t>실수요가 정확하지 않아 생산팀이 항상 조정하여 생산 및 발주 처리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하고 있어 이 부분을 개선하고자 하였습니다</a:t>
            </a: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1600" b="1" spc="-15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3CB2E36-9CEC-2C23-81D0-B9B5686C3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528219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8" name="그래픽 17" descr="화학 실험실">
            <a:extLst>
              <a:ext uri="{FF2B5EF4-FFF2-40B4-BE49-F238E27FC236}">
                <a16:creationId xmlns:a16="http://schemas.microsoft.com/office/drawing/2014/main" id="{414AEA0F-5828-E5B8-2B7C-5A8D3726E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3529" y="3114200"/>
            <a:ext cx="3532221" cy="3532221"/>
          </a:xfrm>
          <a:prstGeom prst="rect">
            <a:avLst/>
          </a:prstGeom>
        </p:spPr>
      </p:pic>
      <p:pic>
        <p:nvPicPr>
          <p:cNvPr id="20" name="그래픽 19" descr="휴대폰 및 계산기와 노트북">
            <a:extLst>
              <a:ext uri="{FF2B5EF4-FFF2-40B4-BE49-F238E27FC236}">
                <a16:creationId xmlns:a16="http://schemas.microsoft.com/office/drawing/2014/main" id="{46A3E97E-B543-8B36-FE74-2660142A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154" y="3249929"/>
            <a:ext cx="1935129" cy="1935129"/>
          </a:xfrm>
          <a:prstGeom prst="rect">
            <a:avLst/>
          </a:prstGeom>
        </p:spPr>
      </p:pic>
      <p:pic>
        <p:nvPicPr>
          <p:cNvPr id="28" name="그래픽 27" descr="휴대폰 및 계산기와 노트북">
            <a:extLst>
              <a:ext uri="{FF2B5EF4-FFF2-40B4-BE49-F238E27FC236}">
                <a16:creationId xmlns:a16="http://schemas.microsoft.com/office/drawing/2014/main" id="{B22996B1-FC9E-6FC2-860F-69534C3CC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154" y="4759725"/>
            <a:ext cx="1935129" cy="1935129"/>
          </a:xfrm>
          <a:prstGeom prst="rect">
            <a:avLst/>
          </a:prstGeom>
        </p:spPr>
      </p:pic>
      <p:pic>
        <p:nvPicPr>
          <p:cNvPr id="30" name="그래픽 29" descr="남성 건설 노동자 단색으로 채워진">
            <a:extLst>
              <a:ext uri="{FF2B5EF4-FFF2-40B4-BE49-F238E27FC236}">
                <a16:creationId xmlns:a16="http://schemas.microsoft.com/office/drawing/2014/main" id="{551971D8-EA3E-2364-1F46-A7414FD33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31" y="3770418"/>
            <a:ext cx="914400" cy="914400"/>
          </a:xfrm>
          <a:prstGeom prst="rect">
            <a:avLst/>
          </a:prstGeom>
        </p:spPr>
      </p:pic>
      <p:pic>
        <p:nvPicPr>
          <p:cNvPr id="33" name="그래픽 32" descr="남성 건설 노동자 단색으로 채워진">
            <a:extLst>
              <a:ext uri="{FF2B5EF4-FFF2-40B4-BE49-F238E27FC236}">
                <a16:creationId xmlns:a16="http://schemas.microsoft.com/office/drawing/2014/main" id="{8E2FE5AE-072D-AA60-660E-196713C80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08" y="5122854"/>
            <a:ext cx="914400" cy="91440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1F3B07A-6E38-2B15-7FA7-C69214DFD2E6}"/>
              </a:ext>
            </a:extLst>
          </p:cNvPr>
          <p:cNvSpPr/>
          <p:nvPr/>
        </p:nvSpPr>
        <p:spPr>
          <a:xfrm rot="1357333">
            <a:off x="3565420" y="4281055"/>
            <a:ext cx="1104068" cy="368969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A6CF444-D373-EA73-0823-676AB2825D09}"/>
              </a:ext>
            </a:extLst>
          </p:cNvPr>
          <p:cNvSpPr/>
          <p:nvPr/>
        </p:nvSpPr>
        <p:spPr>
          <a:xfrm rot="20348240">
            <a:off x="3630784" y="5119402"/>
            <a:ext cx="1104068" cy="368969"/>
          </a:xfrm>
          <a:prstGeom prst="right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E6F2B2-DF4E-B120-C65D-AB465BEBEAFD}"/>
              </a:ext>
            </a:extLst>
          </p:cNvPr>
          <p:cNvSpPr txBox="1"/>
          <p:nvPr/>
        </p:nvSpPr>
        <p:spPr>
          <a:xfrm>
            <a:off x="580615" y="46746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641B46-5765-36CE-B2F3-748DCA7F080A}"/>
              </a:ext>
            </a:extLst>
          </p:cNvPr>
          <p:cNvSpPr txBox="1"/>
          <p:nvPr/>
        </p:nvSpPr>
        <p:spPr>
          <a:xfrm>
            <a:off x="580615" y="596487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생산팀</a:t>
            </a:r>
          </a:p>
        </p:txBody>
      </p:sp>
      <p:pic>
        <p:nvPicPr>
          <p:cNvPr id="39" name="그래픽 38" descr="도토리 단색으로 채워진">
            <a:extLst>
              <a:ext uri="{FF2B5EF4-FFF2-40B4-BE49-F238E27FC236}">
                <a16:creationId xmlns:a16="http://schemas.microsoft.com/office/drawing/2014/main" id="{F343403F-B9A4-ED94-907D-6C3B38B1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7954" y="3642800"/>
            <a:ext cx="414464" cy="414464"/>
          </a:xfrm>
          <a:prstGeom prst="rect">
            <a:avLst/>
          </a:prstGeom>
        </p:spPr>
      </p:pic>
      <p:pic>
        <p:nvPicPr>
          <p:cNvPr id="41" name="그래픽 40" descr="사과 단색으로 채워진">
            <a:extLst>
              <a:ext uri="{FF2B5EF4-FFF2-40B4-BE49-F238E27FC236}">
                <a16:creationId xmlns:a16="http://schemas.microsoft.com/office/drawing/2014/main" id="{99CD6F70-AD04-D8A9-E4CE-CA76778C16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7971" y="5149206"/>
            <a:ext cx="375338" cy="3753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47288E7-DE2F-FA16-C441-D60F7A9C94DF}"/>
              </a:ext>
            </a:extLst>
          </p:cNvPr>
          <p:cNvSpPr txBox="1"/>
          <p:nvPr/>
        </p:nvSpPr>
        <p:spPr>
          <a:xfrm>
            <a:off x="9228617" y="2991252"/>
            <a:ext cx="16890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3CAAC-9C98-A78F-4010-BFCD52996EDE}"/>
              </a:ext>
            </a:extLst>
          </p:cNvPr>
          <p:cNvSpPr txBox="1"/>
          <p:nvPr/>
        </p:nvSpPr>
        <p:spPr>
          <a:xfrm>
            <a:off x="7638681" y="1105539"/>
            <a:ext cx="4553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혼화제</a:t>
            </a:r>
            <a:r>
              <a:rPr lang="en-US" altLang="ko-KR" sz="1000" dirty="0"/>
              <a:t>: </a:t>
            </a:r>
            <a:r>
              <a:rPr lang="ko-KR" altLang="en-US" sz="1000" dirty="0"/>
              <a:t>중량의 </a:t>
            </a:r>
            <a:r>
              <a:rPr lang="en-US" altLang="ko-KR" sz="1000" dirty="0"/>
              <a:t>1% </a:t>
            </a:r>
            <a:r>
              <a:rPr lang="ko-KR" altLang="en-US" sz="1000" dirty="0"/>
              <a:t>정도로 사용되어 혼화재료</a:t>
            </a:r>
            <a:r>
              <a:rPr lang="en-US" altLang="ko-KR" sz="1000" dirty="0"/>
              <a:t>,</a:t>
            </a:r>
            <a:r>
              <a:rPr lang="ko-KR" altLang="en-US" sz="1000" dirty="0"/>
              <a:t> 콘크리트 성능 향상</a:t>
            </a:r>
          </a:p>
        </p:txBody>
      </p:sp>
    </p:spTree>
    <p:extLst>
      <p:ext uri="{BB962C8B-B14F-4D97-AF65-F5344CB8AC3E}">
        <p14:creationId xmlns:p14="http://schemas.microsoft.com/office/powerpoint/2010/main" val="99019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9ACC6F5A-8EA1-4BAC-AE9D-2C7C601A7C51}"/>
              </a:ext>
            </a:extLst>
          </p:cNvPr>
          <p:cNvSpPr/>
          <p:nvPr/>
        </p:nvSpPr>
        <p:spPr>
          <a:xfrm>
            <a:off x="942349" y="1196496"/>
            <a:ext cx="511646" cy="4921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389BA6E0-E92B-45CE-B1FB-C04EB458EAE1}"/>
              </a:ext>
            </a:extLst>
          </p:cNvPr>
          <p:cNvSpPr/>
          <p:nvPr/>
        </p:nvSpPr>
        <p:spPr>
          <a:xfrm>
            <a:off x="1431205" y="2674884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502E2-8BF2-6736-DBC5-18B1301DF646}"/>
              </a:ext>
            </a:extLst>
          </p:cNvPr>
          <p:cNvSpPr/>
          <p:nvPr/>
        </p:nvSpPr>
        <p:spPr>
          <a:xfrm>
            <a:off x="8784771" y="0"/>
            <a:ext cx="3407229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흑백, 건물, 계단, 평행이(가) 표시된 사진&#10;&#10;자동 생성된 설명">
            <a:extLst>
              <a:ext uri="{FF2B5EF4-FFF2-40B4-BE49-F238E27FC236}">
                <a16:creationId xmlns:a16="http://schemas.microsoft.com/office/drawing/2014/main" id="{509B8E5B-8293-E18B-910D-EFDAC7F9C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51" y="648720"/>
            <a:ext cx="3707040" cy="556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7E724C-B31A-40AB-8694-7F7488305332}"/>
              </a:ext>
            </a:extLst>
          </p:cNvPr>
          <p:cNvSpPr txBox="1"/>
          <p:nvPr/>
        </p:nvSpPr>
        <p:spPr>
          <a:xfrm>
            <a:off x="855324" y="1226261"/>
            <a:ext cx="5149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Business Issue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2F1D0BC-CBB6-4690-ACF3-E4C878FD7437}"/>
              </a:ext>
            </a:extLst>
          </p:cNvPr>
          <p:cNvSpPr/>
          <p:nvPr/>
        </p:nvSpPr>
        <p:spPr>
          <a:xfrm rot="16200000">
            <a:off x="2232604" y="3101988"/>
            <a:ext cx="273401" cy="4403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B0AA9CB6-1A16-5219-C085-FCEB9103EB5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A7CF648-3EB2-F8FB-1F8F-701F5BF489B1}"/>
              </a:ext>
            </a:extLst>
          </p:cNvPr>
          <p:cNvSpPr/>
          <p:nvPr/>
        </p:nvSpPr>
        <p:spPr>
          <a:xfrm>
            <a:off x="1453995" y="4205744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7270D73F-A950-F1BB-4751-67EC39EEF44D}"/>
              </a:ext>
            </a:extLst>
          </p:cNvPr>
          <p:cNvSpPr/>
          <p:nvPr/>
        </p:nvSpPr>
        <p:spPr>
          <a:xfrm>
            <a:off x="1453995" y="5254358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52C78-0A45-4DC1-8FF4-3C5A8B3A7CD3}"/>
              </a:ext>
            </a:extLst>
          </p:cNvPr>
          <p:cNvSpPr txBox="1"/>
          <p:nvPr/>
        </p:nvSpPr>
        <p:spPr>
          <a:xfrm>
            <a:off x="1708440" y="5339351"/>
            <a:ext cx="5275803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원재료 재고파악을 위한 비효율적인 인력 및 시간 투입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평균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88008-5FA1-4EEC-8BAF-DBFA055DDB61}"/>
              </a:ext>
            </a:extLst>
          </p:cNvPr>
          <p:cNvSpPr txBox="1"/>
          <p:nvPr/>
        </p:nvSpPr>
        <p:spPr>
          <a:xfrm>
            <a:off x="1682382" y="4212283"/>
            <a:ext cx="4649030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수요예측을 하지 않으므로 중장기적 수요에 대한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대비 및 대책 미흡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DD084D0-3402-7A7D-68C5-BCFAEC63CF10}"/>
              </a:ext>
            </a:extLst>
          </p:cNvPr>
          <p:cNvSpPr/>
          <p:nvPr/>
        </p:nvSpPr>
        <p:spPr>
          <a:xfrm rot="16200000">
            <a:off x="2232605" y="5693538"/>
            <a:ext cx="273401" cy="4403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6C412-8E29-4C90-B1D6-A1DC886EFEF2}"/>
              </a:ext>
            </a:extLst>
          </p:cNvPr>
          <p:cNvSpPr txBox="1"/>
          <p:nvPr/>
        </p:nvSpPr>
        <p:spPr>
          <a:xfrm>
            <a:off x="1682382" y="2704873"/>
            <a:ext cx="5799986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분기마다 직전 판매량을 기준으로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개월 단위 생산 계획 </a:t>
            </a:r>
            <a:r>
              <a:rPr lang="ko-KR" altLang="en-US" sz="1600" b="1" dirty="0">
                <a:solidFill>
                  <a:schemeClr val="bg1"/>
                </a:solidFill>
              </a:rPr>
              <a:t>실행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	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Heuristic 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운영 방식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의 경우 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	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생산계획과 실제 판매량이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정도 차이가</a:t>
            </a:r>
            <a:r>
              <a:rPr lang="ko-KR" altLang="en-US" sz="1600" b="1" dirty="0">
                <a:solidFill>
                  <a:schemeClr val="bg1"/>
                </a:solidFill>
              </a:rPr>
              <a:t> 있음</a:t>
            </a: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A04D6B1A-6E3C-8BC9-E198-A3E9F7E5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6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61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AE97B9E-1A15-CB03-2514-665FAF1A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F4DCEDD-C0EC-1ED3-8D9A-CC02F2C5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459907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8F83F9-799C-B5E4-E113-EF6205DB8E72}"/>
              </a:ext>
            </a:extLst>
          </p:cNvPr>
          <p:cNvSpPr txBox="1"/>
          <p:nvPr/>
        </p:nvSpPr>
        <p:spPr>
          <a:xfrm>
            <a:off x="1012372" y="1126671"/>
            <a:ext cx="4129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APS</a:t>
            </a:r>
            <a:r>
              <a:rPr lang="ko-KR" altLang="en-US" sz="4000" b="1" dirty="0"/>
              <a:t> 시스템이란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188A1-F998-CEA1-B039-69E965C81A03}"/>
              </a:ext>
            </a:extLst>
          </p:cNvPr>
          <p:cNvSpPr txBox="1"/>
          <p:nvPr/>
        </p:nvSpPr>
        <p:spPr>
          <a:xfrm>
            <a:off x="724505" y="2125039"/>
            <a:ext cx="631976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APS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dvanced  </a:t>
            </a:r>
            <a:r>
              <a:rPr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altLang="ko-KR" sz="18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lannIng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18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chedulIng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ystem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약어로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인력 및 수요를 동기화하여 생산계획과 일정계획을 수립하는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의사결정 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B9F76F-E232-D41A-FD46-79C2724AB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76" y="2124844"/>
            <a:ext cx="1381876" cy="1381876"/>
          </a:xfrm>
          <a:prstGeom prst="rect">
            <a:avLst/>
          </a:prstGeom>
        </p:spPr>
      </p:pic>
      <p:pic>
        <p:nvPicPr>
          <p:cNvPr id="11" name="그림 10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04340DB-24FA-E1BC-4E63-99620341D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26" y="3506720"/>
            <a:ext cx="2260901" cy="2260901"/>
          </a:xfrm>
          <a:prstGeom prst="rect">
            <a:avLst/>
          </a:prstGeom>
        </p:spPr>
      </p:pic>
      <p:pic>
        <p:nvPicPr>
          <p:cNvPr id="15" name="그림 14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B7F70295-8919-A45D-5252-2DEC0DD31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637170"/>
            <a:ext cx="1788278" cy="1788278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6A591B97-D4A4-56CA-E96D-4F892B1D6C7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12" y="3462639"/>
            <a:ext cx="2260901" cy="226090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1B37DD1-5334-D8ED-B772-09F18323BB52}"/>
              </a:ext>
            </a:extLst>
          </p:cNvPr>
          <p:cNvSpPr/>
          <p:nvPr/>
        </p:nvSpPr>
        <p:spPr>
          <a:xfrm>
            <a:off x="7796253" y="4019136"/>
            <a:ext cx="1512916" cy="1181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4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부분적으로 선택 표시된 클립보드 단색으로 채워진">
            <a:extLst>
              <a:ext uri="{FF2B5EF4-FFF2-40B4-BE49-F238E27FC236}">
                <a16:creationId xmlns:a16="http://schemas.microsoft.com/office/drawing/2014/main" id="{ECBED415-15A0-CB77-3382-9F8C1687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23" y="4821584"/>
            <a:ext cx="1384531" cy="1384531"/>
          </a:xfrm>
          <a:prstGeom prst="rect">
            <a:avLst/>
          </a:prstGeom>
        </p:spPr>
      </p:pic>
      <p:pic>
        <p:nvPicPr>
          <p:cNvPr id="9" name="그래픽 8" descr="컴퓨터 단색으로 채워진">
            <a:extLst>
              <a:ext uri="{FF2B5EF4-FFF2-40B4-BE49-F238E27FC236}">
                <a16:creationId xmlns:a16="http://schemas.microsoft.com/office/drawing/2014/main" id="{DA16B2E8-7F09-EDC4-40C6-334802A48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963" y="1387693"/>
            <a:ext cx="1697551" cy="15054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9B27A0-4346-98AF-ED63-87322D6E0D6D}"/>
              </a:ext>
            </a:extLst>
          </p:cNvPr>
          <p:cNvSpPr txBox="1"/>
          <p:nvPr/>
        </p:nvSpPr>
        <p:spPr>
          <a:xfrm>
            <a:off x="987941" y="183707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ERP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8C2799-AD79-0221-800E-3485B11D5834}"/>
              </a:ext>
            </a:extLst>
          </p:cNvPr>
          <p:cNvSpPr txBox="1"/>
          <p:nvPr/>
        </p:nvSpPr>
        <p:spPr>
          <a:xfrm>
            <a:off x="453828" y="2525401"/>
            <a:ext cx="2055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nterprise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esource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lanning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004E8B-E3F4-9230-DBB0-F8543F89E88D}"/>
              </a:ext>
            </a:extLst>
          </p:cNvPr>
          <p:cNvSpPr txBox="1"/>
          <p:nvPr/>
        </p:nvSpPr>
        <p:spPr>
          <a:xfrm>
            <a:off x="1129455" y="5539870"/>
            <a:ext cx="7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F1E7E-B8FD-95BC-A955-F0AACFC0B9E9}"/>
              </a:ext>
            </a:extLst>
          </p:cNvPr>
          <p:cNvSpPr txBox="1"/>
          <p:nvPr/>
        </p:nvSpPr>
        <p:spPr>
          <a:xfrm>
            <a:off x="453828" y="6147997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anufacturing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xecution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ystem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968CF-EC6C-E119-ED56-3187ABFD9A17}"/>
              </a:ext>
            </a:extLst>
          </p:cNvPr>
          <p:cNvSpPr txBox="1"/>
          <p:nvPr/>
        </p:nvSpPr>
        <p:spPr>
          <a:xfrm>
            <a:off x="2892927" y="50258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+APS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</a:p>
        </p:txBody>
      </p:sp>
      <p:pic>
        <p:nvPicPr>
          <p:cNvPr id="95" name="그래픽 94" descr="브라우저 창 윤곽선">
            <a:extLst>
              <a:ext uri="{FF2B5EF4-FFF2-40B4-BE49-F238E27FC236}">
                <a16:creationId xmlns:a16="http://schemas.microsoft.com/office/drawing/2014/main" id="{0D7E1CC6-1F72-1A7B-61A0-FCCDCEF22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739" y="3065115"/>
            <a:ext cx="1697551" cy="168378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BFD95B9-9031-DD9E-4BF1-D8BA6551384C}"/>
              </a:ext>
            </a:extLst>
          </p:cNvPr>
          <p:cNvSpPr txBox="1"/>
          <p:nvPr/>
        </p:nvSpPr>
        <p:spPr>
          <a:xfrm>
            <a:off x="1129455" y="3809780"/>
            <a:ext cx="6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45A2CBB-5F12-839A-1407-62356CC9F180}"/>
              </a:ext>
            </a:extLst>
          </p:cNvPr>
          <p:cNvCxnSpPr>
            <a:cxnSpLocks/>
          </p:cNvCxnSpPr>
          <p:nvPr/>
        </p:nvCxnSpPr>
        <p:spPr>
          <a:xfrm>
            <a:off x="3816926" y="2673264"/>
            <a:ext cx="18735" cy="114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725EEB3-ACB8-502A-B1EC-E7FF0BB4ADA4}"/>
              </a:ext>
            </a:extLst>
          </p:cNvPr>
          <p:cNvSpPr txBox="1"/>
          <p:nvPr/>
        </p:nvSpPr>
        <p:spPr>
          <a:xfrm>
            <a:off x="3988385" y="6434942"/>
            <a:ext cx="3169457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dvanced </a:t>
            </a: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lanning </a:t>
            </a: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ched</a:t>
            </a:r>
            <a:r>
              <a:rPr kumimoji="0" lang="en-US" altLang="ko-KR" sz="1050" b="0" i="0" u="none" strike="noStrike" kern="1200" cap="none" spc="30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uling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FA8F148-9648-980A-14CD-1E4BDC17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D6FCA9D2-F5CF-B9D4-1512-CA8ED7D282D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1399D3-4406-E34D-EF19-8A40E19563D0}"/>
              </a:ext>
            </a:extLst>
          </p:cNvPr>
          <p:cNvSpPr txBox="1"/>
          <p:nvPr/>
        </p:nvSpPr>
        <p:spPr>
          <a:xfrm>
            <a:off x="596629" y="49140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기존운영 시스템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화살표: 위로 굽음 3">
            <a:extLst>
              <a:ext uri="{FF2B5EF4-FFF2-40B4-BE49-F238E27FC236}">
                <a16:creationId xmlns:a16="http://schemas.microsoft.com/office/drawing/2014/main" id="{C3EB662F-824C-D639-9CAF-BE4AE5888400}"/>
              </a:ext>
            </a:extLst>
          </p:cNvPr>
          <p:cNvSpPr/>
          <p:nvPr/>
        </p:nvSpPr>
        <p:spPr>
          <a:xfrm rot="5400000">
            <a:off x="2448514" y="3544280"/>
            <a:ext cx="907896" cy="284545"/>
          </a:xfrm>
          <a:prstGeom prst="bentUpArrow">
            <a:avLst>
              <a:gd name="adj1" fmla="val 2291"/>
              <a:gd name="adj2" fmla="val 7108"/>
              <a:gd name="adj3" fmla="val 13528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6E53E-5C3B-141D-BEC0-6C91D8107E5D}"/>
              </a:ext>
            </a:extLst>
          </p:cNvPr>
          <p:cNvSpPr txBox="1"/>
          <p:nvPr/>
        </p:nvSpPr>
        <p:spPr>
          <a:xfrm>
            <a:off x="2457252" y="2586292"/>
            <a:ext cx="859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-BOM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정보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수주정보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판매정보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87C43F-7BAE-B489-B843-B557EAECB54C}"/>
              </a:ext>
            </a:extLst>
          </p:cNvPr>
          <p:cNvSpPr/>
          <p:nvPr/>
        </p:nvSpPr>
        <p:spPr>
          <a:xfrm>
            <a:off x="3211404" y="3866680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64EE4-D2F7-F70A-A739-21DA01EBBC83}"/>
              </a:ext>
            </a:extLst>
          </p:cNvPr>
          <p:cNvSpPr txBox="1"/>
          <p:nvPr/>
        </p:nvSpPr>
        <p:spPr>
          <a:xfrm>
            <a:off x="3338266" y="3974890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수요예측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F5A3D-105C-02DE-244C-A629801FD05E}"/>
              </a:ext>
            </a:extLst>
          </p:cNvPr>
          <p:cNvSpPr txBox="1"/>
          <p:nvPr/>
        </p:nvSpPr>
        <p:spPr>
          <a:xfrm>
            <a:off x="3205026" y="2435038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반기 별 사업계획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D3AF245-1791-7965-CB49-87A3D79B4283}"/>
              </a:ext>
            </a:extLst>
          </p:cNvPr>
          <p:cNvCxnSpPr/>
          <p:nvPr/>
        </p:nvCxnSpPr>
        <p:spPr>
          <a:xfrm>
            <a:off x="4549036" y="4096984"/>
            <a:ext cx="73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3C2D3A-3135-6082-AAFA-CA4E804E2D63}"/>
              </a:ext>
            </a:extLst>
          </p:cNvPr>
          <p:cNvSpPr txBox="1"/>
          <p:nvPr/>
        </p:nvSpPr>
        <p:spPr>
          <a:xfrm>
            <a:off x="4628654" y="38790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수요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BB0DCE-F2DB-395E-B276-AF48D25A330C}"/>
              </a:ext>
            </a:extLst>
          </p:cNvPr>
          <p:cNvSpPr/>
          <p:nvPr/>
        </p:nvSpPr>
        <p:spPr>
          <a:xfrm>
            <a:off x="5370052" y="3833278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D811FB-E493-595D-A16F-C2622FB99846}"/>
              </a:ext>
            </a:extLst>
          </p:cNvPr>
          <p:cNvSpPr txBox="1"/>
          <p:nvPr/>
        </p:nvSpPr>
        <p:spPr>
          <a:xfrm>
            <a:off x="5496914" y="3941488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생산계획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CE52B8-10FF-6B7D-E05F-78CC620BC4F9}"/>
              </a:ext>
            </a:extLst>
          </p:cNvPr>
          <p:cNvCxnSpPr>
            <a:cxnSpLocks/>
          </p:cNvCxnSpPr>
          <p:nvPr/>
        </p:nvCxnSpPr>
        <p:spPr>
          <a:xfrm flipV="1">
            <a:off x="5975773" y="3285434"/>
            <a:ext cx="0" cy="53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F2D1DA-26D5-3F01-7D07-D53F3EBF31A8}"/>
              </a:ext>
            </a:extLst>
          </p:cNvPr>
          <p:cNvSpPr/>
          <p:nvPr/>
        </p:nvSpPr>
        <p:spPr>
          <a:xfrm>
            <a:off x="5370052" y="2683365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8A33BE-ADB5-B457-9AD5-C9E66A3CD9C2}"/>
              </a:ext>
            </a:extLst>
          </p:cNvPr>
          <p:cNvSpPr txBox="1"/>
          <p:nvPr/>
        </p:nvSpPr>
        <p:spPr>
          <a:xfrm>
            <a:off x="5709856" y="2791575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MRP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E7824A-79B2-2A9B-D5D8-9B72F2FA60E1}"/>
              </a:ext>
            </a:extLst>
          </p:cNvPr>
          <p:cNvSpPr txBox="1"/>
          <p:nvPr/>
        </p:nvSpPr>
        <p:spPr>
          <a:xfrm>
            <a:off x="5891562" y="34091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주간계획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3A703C4-0178-23B1-8B02-FE47E1F5A60B}"/>
              </a:ext>
            </a:extLst>
          </p:cNvPr>
          <p:cNvCxnSpPr>
            <a:cxnSpLocks/>
          </p:cNvCxnSpPr>
          <p:nvPr/>
        </p:nvCxnSpPr>
        <p:spPr>
          <a:xfrm flipV="1">
            <a:off x="5977861" y="2135130"/>
            <a:ext cx="0" cy="53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53B31A-15AD-CCD2-F3DB-3655BB42DCB7}"/>
              </a:ext>
            </a:extLst>
          </p:cNvPr>
          <p:cNvSpPr txBox="1"/>
          <p:nvPr/>
        </p:nvSpPr>
        <p:spPr>
          <a:xfrm>
            <a:off x="5893650" y="22588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자재소요계획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B82CB1-742F-7718-1C30-57A56CF9E6BE}"/>
              </a:ext>
            </a:extLst>
          </p:cNvPr>
          <p:cNvSpPr txBox="1"/>
          <p:nvPr/>
        </p:nvSpPr>
        <p:spPr>
          <a:xfrm>
            <a:off x="4101769" y="17088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원자재재고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52685B-544E-AE21-BE23-EEB655BC63C4}"/>
              </a:ext>
            </a:extLst>
          </p:cNvPr>
          <p:cNvSpPr/>
          <p:nvPr/>
        </p:nvSpPr>
        <p:spPr>
          <a:xfrm>
            <a:off x="8223822" y="1586490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출하관리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4F26079-A1B3-5975-4279-67842D5177F9}"/>
              </a:ext>
            </a:extLst>
          </p:cNvPr>
          <p:cNvCxnSpPr>
            <a:cxnSpLocks/>
          </p:cNvCxnSpPr>
          <p:nvPr/>
        </p:nvCxnSpPr>
        <p:spPr>
          <a:xfrm>
            <a:off x="5022027" y="1847328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59BB177-9527-F953-B2F8-B3521CEBD188}"/>
              </a:ext>
            </a:extLst>
          </p:cNvPr>
          <p:cNvSpPr txBox="1"/>
          <p:nvPr/>
        </p:nvSpPr>
        <p:spPr>
          <a:xfrm>
            <a:off x="6953970" y="17088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발주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33C0762-4C50-BA5E-3C4B-7D5369152EA9}"/>
              </a:ext>
            </a:extLst>
          </p:cNvPr>
          <p:cNvCxnSpPr>
            <a:cxnSpLocks/>
          </p:cNvCxnSpPr>
          <p:nvPr/>
        </p:nvCxnSpPr>
        <p:spPr>
          <a:xfrm>
            <a:off x="6654104" y="1837558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01D249-52C3-DAAA-F76F-593844F3104F}"/>
              </a:ext>
            </a:extLst>
          </p:cNvPr>
          <p:cNvSpPr/>
          <p:nvPr/>
        </p:nvSpPr>
        <p:spPr>
          <a:xfrm>
            <a:off x="3937279" y="5356843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진도관리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3F53412-9E2C-3466-7C2E-D089B8ADD34F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4556961" y="4397595"/>
            <a:ext cx="813091" cy="95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68612D-B515-9E47-2CF2-D2FEFB2CDFA2}"/>
              </a:ext>
            </a:extLst>
          </p:cNvPr>
          <p:cNvSpPr txBox="1"/>
          <p:nvPr/>
        </p:nvSpPr>
        <p:spPr>
          <a:xfrm>
            <a:off x="4054129" y="487847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작업진도</a:t>
            </a:r>
            <a:endParaRPr lang="en-US" altLang="ko-KR" sz="12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 재고</a:t>
            </a:r>
          </a:p>
        </p:txBody>
      </p:sp>
      <p:graphicFrame>
        <p:nvGraphicFramePr>
          <p:cNvPr id="83" name="표 114">
            <a:extLst>
              <a:ext uri="{FF2B5EF4-FFF2-40B4-BE49-F238E27FC236}">
                <a16:creationId xmlns:a16="http://schemas.microsoft.com/office/drawing/2014/main" id="{71A2DCDA-B521-1E0E-ED47-1762A4588048}"/>
              </a:ext>
            </a:extLst>
          </p:cNvPr>
          <p:cNvGraphicFramePr>
            <a:graphicFrameLocks noGrp="1"/>
          </p:cNvGraphicFramePr>
          <p:nvPr/>
        </p:nvGraphicFramePr>
        <p:xfrm>
          <a:off x="8466598" y="3866680"/>
          <a:ext cx="363319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697">
                  <a:extLst>
                    <a:ext uri="{9D8B030D-6E8A-4147-A177-3AD203B41FA5}">
                      <a16:colId xmlns:a16="http://schemas.microsoft.com/office/drawing/2014/main" val="2780986678"/>
                    </a:ext>
                  </a:extLst>
                </a:gridCol>
                <a:gridCol w="3013499">
                  <a:extLst>
                    <a:ext uri="{9D8B030D-6E8A-4147-A177-3AD203B41FA5}">
                      <a16:colId xmlns:a16="http://schemas.microsoft.com/office/drawing/2014/main" val="3592241209"/>
                    </a:ext>
                  </a:extLst>
                </a:gridCol>
              </a:tblGrid>
              <a:tr h="6553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분석기법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수요예측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시계열 분석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SARIMA. LSTM, GRU, RNN 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활용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608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생산예측</a:t>
                      </a:r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선형모델</a:t>
                      </a:r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- RIDGE, LASSO, DTR, LGBM, XGB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704684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DF9088E-5A47-DAFB-81F8-AD67F098B848}"/>
              </a:ext>
            </a:extLst>
          </p:cNvPr>
          <p:cNvCxnSpPr>
            <a:cxnSpLocks/>
          </p:cNvCxnSpPr>
          <p:nvPr/>
        </p:nvCxnSpPr>
        <p:spPr>
          <a:xfrm flipV="1">
            <a:off x="6597985" y="2155107"/>
            <a:ext cx="1805608" cy="1688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64BC466-2BF8-62BC-E8D0-1B390E498CD2}"/>
              </a:ext>
            </a:extLst>
          </p:cNvPr>
          <p:cNvSpPr/>
          <p:nvPr/>
        </p:nvSpPr>
        <p:spPr>
          <a:xfrm>
            <a:off x="6821950" y="4432355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작업지시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61EE5F-5CEB-5D6D-A402-DF970B0ED450}"/>
              </a:ext>
            </a:extLst>
          </p:cNvPr>
          <p:cNvSpPr txBox="1"/>
          <p:nvPr/>
        </p:nvSpPr>
        <p:spPr>
          <a:xfrm>
            <a:off x="6643805" y="4069728"/>
            <a:ext cx="850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투입계획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60B74D9-268B-E0D9-AF63-5BA947513985}"/>
              </a:ext>
            </a:extLst>
          </p:cNvPr>
          <p:cNvCxnSpPr>
            <a:cxnSpLocks/>
          </p:cNvCxnSpPr>
          <p:nvPr/>
        </p:nvCxnSpPr>
        <p:spPr>
          <a:xfrm>
            <a:off x="7437801" y="5007790"/>
            <a:ext cx="0" cy="31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AEDAC0-6CB0-1438-568B-43DFE0E08AD6}"/>
              </a:ext>
            </a:extLst>
          </p:cNvPr>
          <p:cNvSpPr/>
          <p:nvPr/>
        </p:nvSpPr>
        <p:spPr>
          <a:xfrm>
            <a:off x="6821950" y="5350155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생산실행</a:t>
            </a:r>
          </a:p>
        </p:txBody>
      </p:sp>
      <p:sp>
        <p:nvSpPr>
          <p:cNvPr id="98" name="화살표: 위로 굽음 97">
            <a:extLst>
              <a:ext uri="{FF2B5EF4-FFF2-40B4-BE49-F238E27FC236}">
                <a16:creationId xmlns:a16="http://schemas.microsoft.com/office/drawing/2014/main" id="{727C4C93-FFF3-A2D0-1A3F-F3A9A3F250A5}"/>
              </a:ext>
            </a:extLst>
          </p:cNvPr>
          <p:cNvSpPr/>
          <p:nvPr/>
        </p:nvSpPr>
        <p:spPr>
          <a:xfrm flipV="1">
            <a:off x="6644944" y="4082869"/>
            <a:ext cx="801469" cy="344768"/>
          </a:xfrm>
          <a:prstGeom prst="bentUpArrow">
            <a:avLst>
              <a:gd name="adj1" fmla="val 2291"/>
              <a:gd name="adj2" fmla="val 7108"/>
              <a:gd name="adj3" fmla="val 13528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8C9076C-D93D-C610-8561-3DDE4163E853}"/>
              </a:ext>
            </a:extLst>
          </p:cNvPr>
          <p:cNvSpPr/>
          <p:nvPr/>
        </p:nvSpPr>
        <p:spPr>
          <a:xfrm>
            <a:off x="5395757" y="1586490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자재관리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4A27CFE7-5B39-210B-6314-FC9138DA79B5}"/>
              </a:ext>
            </a:extLst>
          </p:cNvPr>
          <p:cNvCxnSpPr>
            <a:cxnSpLocks/>
          </p:cNvCxnSpPr>
          <p:nvPr/>
        </p:nvCxnSpPr>
        <p:spPr>
          <a:xfrm>
            <a:off x="9463186" y="1859359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C9B710F-B6BB-C21C-8644-04A75166E2C4}"/>
              </a:ext>
            </a:extLst>
          </p:cNvPr>
          <p:cNvSpPr txBox="1"/>
          <p:nvPr/>
        </p:nvSpPr>
        <p:spPr>
          <a:xfrm>
            <a:off x="9825650" y="17208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출하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D785EA-EC4D-AB7B-1C6F-DF88F12E4B41}"/>
              </a:ext>
            </a:extLst>
          </p:cNvPr>
          <p:cNvSpPr/>
          <p:nvPr/>
        </p:nvSpPr>
        <p:spPr>
          <a:xfrm>
            <a:off x="477657" y="1635938"/>
            <a:ext cx="2103189" cy="1130530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D46801-B424-82B5-7888-E228A7DBA54D}"/>
              </a:ext>
            </a:extLst>
          </p:cNvPr>
          <p:cNvSpPr/>
          <p:nvPr/>
        </p:nvSpPr>
        <p:spPr>
          <a:xfrm>
            <a:off x="444999" y="4900832"/>
            <a:ext cx="2103189" cy="1509303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0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6" grpId="0"/>
      <p:bldP spid="113" grpId="0"/>
      <p:bldP spid="4" grpId="0" animBg="1"/>
      <p:bldP spid="6" grpId="0"/>
      <p:bldP spid="14" grpId="0"/>
      <p:bldP spid="43" grpId="0"/>
      <p:bldP spid="57" grpId="0"/>
      <p:bldP spid="59" grpId="0"/>
      <p:bldP spid="64" grpId="0"/>
      <p:bldP spid="71" grpId="0"/>
      <p:bldP spid="78" grpId="0"/>
      <p:bldP spid="91" grpId="0"/>
      <p:bldP spid="98" grpId="0" animBg="1"/>
      <p:bldP spid="105" grpId="0"/>
      <p:bldP spid="5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113606-8910-2D2B-BD25-C17D38237EE2}"/>
              </a:ext>
            </a:extLst>
          </p:cNvPr>
          <p:cNvSpPr/>
          <p:nvPr/>
        </p:nvSpPr>
        <p:spPr>
          <a:xfrm>
            <a:off x="6385537" y="1789389"/>
            <a:ext cx="5228438" cy="4284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매주 </a:t>
            </a:r>
            <a:r>
              <a:rPr lang="en-US" altLang="ko-KR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16</a:t>
            </a: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시간의 </a:t>
            </a:r>
            <a:r>
              <a:rPr lang="ko-KR" altLang="en-US" sz="2000" b="1" i="0" spc="-150" dirty="0" err="1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플래너</a:t>
            </a: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 리소스 절감</a:t>
            </a:r>
            <a:endParaRPr lang="en-US" altLang="ko-KR" sz="2000" b="0" i="0" u="none" strike="noStrike" spc="-150" dirty="0">
              <a:solidFill>
                <a:srgbClr val="337AB7"/>
              </a:solidFill>
              <a:effectLst/>
              <a:latin typeface="SiemensRoman"/>
              <a:hlinkClick r:id="rId2" tooltip="Chocolates Valor - 76067 - Case Study"/>
            </a:endParaRPr>
          </a:p>
          <a:p>
            <a:pPr algn="l">
              <a:lnSpc>
                <a:spcPct val="150000"/>
              </a:lnSpc>
            </a:pPr>
            <a:endParaRPr lang="en-US" altLang="ko-KR" sz="1400" spc="-150" dirty="0">
              <a:solidFill>
                <a:srgbClr val="337AB7"/>
              </a:solidFill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생산 주문의 빠른 순서 지정</a:t>
            </a:r>
            <a:r>
              <a:rPr lang="en-US" altLang="ko-KR" sz="1600" b="0" i="0" spc="-150" dirty="0">
                <a:solidFill>
                  <a:srgbClr val="3C464B"/>
                </a:solidFill>
                <a:effectLst/>
                <a:latin typeface="SiemensRoman"/>
              </a:rPr>
              <a:t> </a:t>
            </a:r>
            <a:endParaRPr lang="en-US" altLang="ko-KR" sz="1600" spc="-150" dirty="0">
              <a:solidFill>
                <a:srgbClr val="3C464B"/>
              </a:solidFill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생산 계획 정확성 향상</a:t>
            </a:r>
            <a:r>
              <a:rPr lang="en-US" altLang="ko-KR" sz="1600" b="0" i="0" spc="-150" dirty="0">
                <a:solidFill>
                  <a:srgbClr val="3C464B"/>
                </a:solidFill>
                <a:effectLst/>
                <a:latin typeface="SiemensRoman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부서 간 커뮤니케이션 향상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서비스 수준  </a:t>
            </a:r>
            <a:r>
              <a:rPr lang="en-US" altLang="ko-KR" sz="1600" spc="-150" dirty="0">
                <a:solidFill>
                  <a:srgbClr val="3C464B"/>
                </a:solidFill>
                <a:latin typeface="SiemensRoman"/>
              </a:rPr>
              <a:t>97.8%  - -&gt;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   </a:t>
            </a:r>
            <a:r>
              <a:rPr lang="en-US" altLang="ko-KR" sz="1600" spc="-150" dirty="0">
                <a:solidFill>
                  <a:srgbClr val="3C464B"/>
                </a:solidFill>
                <a:latin typeface="SiemensRoman"/>
              </a:rPr>
              <a:t>98.5%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 상승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3C464B"/>
                </a:solidFill>
                <a:latin typeface="SiemensRoman"/>
              </a:rPr>
              <a:t> 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990429-395E-4A7F-A47B-6E33B65A5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387968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5431BAB-ECF2-D852-8E50-D87D1508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F21ABF-0F2F-A7C1-C435-7E1EF9359DE9}"/>
              </a:ext>
            </a:extLst>
          </p:cNvPr>
          <p:cNvSpPr/>
          <p:nvPr/>
        </p:nvSpPr>
        <p:spPr>
          <a:xfrm>
            <a:off x="731491" y="1845129"/>
            <a:ext cx="5228438" cy="4284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accent1"/>
                </a:solidFill>
              </a:rPr>
              <a:t>불량율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26% </a:t>
            </a:r>
            <a:r>
              <a:rPr lang="ko-KR" altLang="en-US" sz="2000" b="1" dirty="0">
                <a:solidFill>
                  <a:schemeClr val="accent1"/>
                </a:solidFill>
              </a:rPr>
              <a:t>감소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영업이익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14%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증가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자동화율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7%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증가 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판매 계획 및 생산계획 가시성 향상 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생산계획 및 작업지시 자동화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계획 초안 작성 시간 감소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GUI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통해 쉽고 직관적인 정보 파악 가능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체계적인 생산계획 인프라 구축 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CD7C7B-D147-0165-3255-93C67FBCA66C}"/>
              </a:ext>
            </a:extLst>
          </p:cNvPr>
          <p:cNvSpPr/>
          <p:nvPr/>
        </p:nvSpPr>
        <p:spPr>
          <a:xfrm>
            <a:off x="2237014" y="1518557"/>
            <a:ext cx="2194575" cy="76744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88F65E-F6D1-A81F-B86E-6BEFA879ECDA}"/>
              </a:ext>
            </a:extLst>
          </p:cNvPr>
          <p:cNvSpPr/>
          <p:nvPr/>
        </p:nvSpPr>
        <p:spPr>
          <a:xfrm>
            <a:off x="7902469" y="1518557"/>
            <a:ext cx="2194575" cy="76744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C9EC1-D7EC-2B49-CB3C-A806537C7246}"/>
              </a:ext>
            </a:extLst>
          </p:cNvPr>
          <p:cNvSpPr txBox="1"/>
          <p:nvPr/>
        </p:nvSpPr>
        <p:spPr>
          <a:xfrm>
            <a:off x="731491" y="6135834"/>
            <a:ext cx="39035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성공 사례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스마트공장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APS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시스템 구축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6D69B-5B3D-CB69-6F48-AD42DA00CE20}"/>
              </a:ext>
            </a:extLst>
          </p:cNvPr>
          <p:cNvSpPr txBox="1"/>
          <p:nvPr/>
        </p:nvSpPr>
        <p:spPr>
          <a:xfrm>
            <a:off x="596629" y="491409"/>
            <a:ext cx="325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APS System </a:t>
            </a:r>
            <a:r>
              <a:rPr lang="ko-KR" altLang="en-US" sz="2400" b="1" dirty="0"/>
              <a:t>성공사례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BA170-6125-0849-2448-D61D3ECC2909}"/>
              </a:ext>
            </a:extLst>
          </p:cNvPr>
          <p:cNvSpPr txBox="1"/>
          <p:nvPr/>
        </p:nvSpPr>
        <p:spPr>
          <a:xfrm>
            <a:off x="6378841" y="6167972"/>
            <a:ext cx="39035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SIEMENS _</a:t>
            </a:r>
            <a:r>
              <a:rPr lang="en-US" altLang="ko-KR" sz="1050" b="0" i="0" dirty="0">
                <a:solidFill>
                  <a:srgbClr val="CDCDCD"/>
                </a:solidFill>
                <a:effectLst/>
                <a:latin typeface="SiemensBold"/>
              </a:rPr>
              <a:t>APS </a:t>
            </a:r>
            <a:r>
              <a:rPr lang="ko-KR" altLang="en-US" sz="1050" b="0" i="0" dirty="0">
                <a:solidFill>
                  <a:srgbClr val="CDCDCD"/>
                </a:solidFill>
                <a:effectLst/>
                <a:latin typeface="SiemensBold"/>
              </a:rPr>
              <a:t>소프트웨어를 사용한 성공 사례</a:t>
            </a:r>
          </a:p>
        </p:txBody>
      </p:sp>
    </p:spTree>
    <p:extLst>
      <p:ext uri="{BB962C8B-B14F-4D97-AF65-F5344CB8AC3E}">
        <p14:creationId xmlns:p14="http://schemas.microsoft.com/office/powerpoint/2010/main" val="2783546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2351</Words>
  <Application>Microsoft Office PowerPoint</Application>
  <PresentationFormat>와이드스크린</PresentationFormat>
  <Paragraphs>556</Paragraphs>
  <Slides>36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SiemensBold</vt:lpstr>
      <vt:lpstr>SiemensRoman</vt:lpstr>
      <vt:lpstr>Söhne</vt:lpstr>
      <vt:lpstr>맑은 고딕</vt:lpstr>
      <vt:lpstr>한컴 고딕</vt:lpstr>
      <vt:lpstr>휴먼명조</vt:lpstr>
      <vt:lpstr>Arial</vt:lpstr>
      <vt:lpstr>Calibri</vt:lpstr>
      <vt:lpstr>Cascadia Code ExtraLight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 7</dc:creator>
  <cp:lastModifiedBy>pc 7</cp:lastModifiedBy>
  <cp:revision>26</cp:revision>
  <dcterms:created xsi:type="dcterms:W3CDTF">2023-08-20T04:31:52Z</dcterms:created>
  <dcterms:modified xsi:type="dcterms:W3CDTF">2023-08-23T00:23:01Z</dcterms:modified>
</cp:coreProperties>
</file>